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Inter" charset="1" panose="020B0502030000000004"/>
      <p:regular r:id="rId21"/>
    </p:embeddedFont>
    <p:embeddedFont>
      <p:font typeface="Inter Bold" charset="1" panose="020B0802030000000004"/>
      <p:regular r:id="rId22"/>
    </p:embeddedFont>
    <p:embeddedFont>
      <p:font typeface="Old Standard" charset="1" panose="02040503050505020303"/>
      <p:regular r:id="rId23"/>
    </p:embeddedFont>
    <p:embeddedFont>
      <p:font typeface="TT Firs Neue Bold" charset="1" panose="02000803030000020004"/>
      <p:regular r:id="rId24"/>
    </p:embeddedFont>
    <p:embeddedFont>
      <p:font typeface="TT Firs Neue" charset="1" panose="02000503030000020004"/>
      <p:regular r:id="rId25"/>
    </p:embeddedFont>
    <p:embeddedFont>
      <p:font typeface="Canva Sans" charset="1" panose="020B0503030501040103"/>
      <p:regular r:id="rId27"/>
    </p:embeddedFont>
    <p:embeddedFont>
      <p:font typeface="Canva Sans Bold" charset="1" panose="020B0803030501040103"/>
      <p:regular r:id="rId30"/>
    </p:embeddedFont>
    <p:embeddedFont>
      <p:font typeface="Old Standard Bold" charset="1" panose="020405030505050203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fonts/font27.fntdata" Type="http://schemas.openxmlformats.org/officeDocument/2006/relationships/font"/><Relationship Id="rId28" Target="notesSlides/notesSlide3.xml" Type="http://schemas.openxmlformats.org/officeDocument/2006/relationships/notesSlide"/><Relationship Id="rId29" Target="notesSlides/notesSlide4.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fonts/font34.fntdata" Type="http://schemas.openxmlformats.org/officeDocument/2006/relationships/font"/><Relationship Id="rId35" Target="notesSlides/notesSlide8.xml" Type="http://schemas.openxmlformats.org/officeDocument/2006/relationships/notesSlide"/><Relationship Id="rId36" Target="notesSlides/notesSlide9.xml" Type="http://schemas.openxmlformats.org/officeDocument/2006/relationships/notesSlide"/><Relationship Id="rId37" Target="notesSlides/notesSlide10.xml" Type="http://schemas.openxmlformats.org/officeDocument/2006/relationships/notesSlide"/><Relationship Id="rId38"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a:t>
            </a:r>
          </a:p>
          <a:p>
            <a:r>
              <a:rPr lang="en-US"/>
              <a:t/>
            </a:r>
          </a:p>
          <a:p>
            <a:r>
              <a:rPr lang="en-US"/>
              <a:t>My name is Karen  I will be presenting on birth rates and world population</a:t>
            </a:r>
          </a:p>
          <a:p>
            <a:r>
              <a:rPr lang="en-US"/>
              <a:t/>
            </a:r>
          </a:p>
          <a:p>
            <a:r>
              <a:rPr lang="en-US"/>
              <a:t> My focus is specifically on  policies that are aimed to increase the declining birth rates, </a:t>
            </a:r>
          </a:p>
          <a:p>
            <a:r>
              <a:rPr lang="en-US"/>
              <a:t>which countries are expected to have a decline in their population with in the next decades </a:t>
            </a:r>
          </a:p>
          <a:p>
            <a:r>
              <a:rPr lang="en-US"/>
              <a:t> and which countries are already struggling with a decline of their birth rates.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many ways, the falling birth rate is a success story — the result of young people, especially women, having more options and freedoms than ever before. </a:t>
            </a:r>
          </a:p>
          <a:p>
            <a:r>
              <a:rPr lang="en-US"/>
              <a:t/>
            </a:r>
          </a:p>
          <a:p>
            <a:r>
              <a:rPr lang="en-US"/>
              <a:t/>
            </a:r>
          </a:p>
          <a:p>
            <a:r>
              <a:rPr lang="en-US"/>
              <a:t>Instead of trying to boost birth rates, experts say lawmakers should focus on policies that allow people to have the families they want, regardless of size.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need to invest in people and their success,” Gemmill said.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Many countries around the world are experiencing worrying declines in birth rates that could have major economic, social and political implications if left unaddressed. In response, governments have implemented various policies like enhanced parental leave, childcare subsidies, baby bonuses and even restrictions on abortion access in an attempt to increase fertility rates.</a:t>
            </a:r>
          </a:p>
          <a:p>
            <a:r>
              <a:rPr lang="en-US"/>
              <a:t>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lets dig in and go over </a:t>
            </a:r>
          </a:p>
          <a:p>
            <a:r>
              <a:rPr lang="en-US"/>
              <a:t>countries in the decline and rising</a:t>
            </a:r>
          </a:p>
          <a:p>
            <a:r>
              <a:rPr lang="en-US"/>
              <a:t/>
            </a:r>
          </a:p>
          <a:p>
            <a:r>
              <a:rPr lang="en-US"/>
              <a:t>In April 2023 India overtook China as the country with the largest population. </a:t>
            </a:r>
          </a:p>
          <a:p>
            <a:r>
              <a:rPr lang="en-US"/>
              <a:t>   </a:t>
            </a:r>
          </a:p>
          <a:p>
            <a:r>
              <a:rPr lang="en-US"/>
              <a:t>with</a:t>
            </a:r>
          </a:p>
          <a:p>
            <a:r>
              <a:rPr lang="en-US"/>
              <a:t>1,441 billion </a:t>
            </a:r>
          </a:p>
          <a:p>
            <a:r>
              <a:rPr lang="en-US"/>
              <a:t/>
            </a:r>
          </a:p>
          <a:p>
            <a:r>
              <a:rPr lang="en-US"/>
              <a:t>In the US, the birth rate has been falling since the Great Recession, dropping almost 23 percent between 2007 and 2022. Today, the average American woman has about 1.6 children, down from three in 1950, and significantly below the “replacement rate” of 2.1 children needed to sustain a stable population.</a:t>
            </a:r>
          </a:p>
          <a:p>
            <a:r>
              <a:rPr lang="en-US"/>
              <a:t/>
            </a:r>
          </a:p>
          <a:p>
            <a:r>
              <a:rPr lang="en-US"/>
              <a:t/>
            </a:r>
          </a:p>
          <a:p>
            <a:r>
              <a:rPr lang="en-US"/>
              <a:t> For teenagers aged 15–19 years, live births per 1,000 females decreased from 37.9 in 2009 to 18.8 in 2017, and then decreased at a slower rate to 16.7 in 2019.</a:t>
            </a:r>
          </a:p>
          <a:p>
            <a:r>
              <a:rPr lang="en-US"/>
              <a:t>    Birth rates decreased for women aged 20–24 and 25–29 from 2009 to 2019.</a:t>
            </a:r>
          </a:p>
          <a:p>
            <a:r>
              <a:rPr lang="en-US"/>
              <a:t>    For women aged 30–34 and 35–39, birth rates increased from 2009 to 2016, and then were stable from 2016 to 2019.</a:t>
            </a:r>
          </a:p>
          <a:p>
            <a:r>
              <a:rPr lang="en-US"/>
              <a:t>    For women aged 40–44, live births per 1,000 women were stable from 2009 to 2013, and then increased from 2013 to 2019. For women aged 45–54, the birth rate increased from 2009 to 2019.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lower infant mortality and a reduced need for children as a source of family labor or retirement welfare, both of which reduce the incentive to have many children</a:t>
            </a:r>
          </a:p>
          <a:p>
            <a:r>
              <a:rPr lang="en-US"/>
              <a:t/>
            </a:r>
          </a:p>
          <a:p>
            <a:r>
              <a:rPr lang="en-US"/>
              <a:t/>
            </a:r>
          </a:p>
          <a:p>
            <a:r>
              <a:rPr lang="en-US"/>
              <a:t>In Italy, 12 people now die for every seven babies born.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birth rate what is it and why does it matter </a:t>
            </a:r>
          </a:p>
          <a:p>
            <a:r>
              <a:rPr lang="en-US"/>
              <a:t/>
            </a:r>
          </a:p>
          <a:p>
            <a:r>
              <a:rPr lang="en-US"/>
              <a:t>and these are only possibilities there are always new solutions to problems but the following are the implications of declining population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Lower birth rates around the world could lessen environmental degradation, competition for resources, and even global conflict, </a:t>
            </a:r>
          </a:p>
          <a:p>
            <a:r>
              <a:rPr lang="en-US"/>
              <a:t/>
            </a:r>
          </a:p>
          <a:p>
            <a:r>
              <a:rPr lang="en-US"/>
              <a:t>An aging society also means fewer workers in key industries and fewer people paying into programs like social security.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My refined research objective is to analyze the range of policy measures countries have adopted to try to increase birth rates, evaluate data on their impact so far, and assess which approaches may be most effective based on the evidence. With continuing declining fertility a pressing issue for many nations, understanding the dynamics influencing birth rates and family planning decisions is crucial for crafting appropriate policy responses."</a:t>
            </a:r>
          </a:p>
          <a:p>
            <a:r>
              <a:rPr lang="en-US"/>
              <a:t/>
            </a:r>
          </a:p>
          <a:p>
            <a:r>
              <a:rPr lang="en-US"/>
              <a:t>as economies find themselves without enough young workers to fill jobs and pay taxes</a:t>
            </a:r>
          </a:p>
          <a:p>
            <a:r>
              <a:rPr lang="en-US"/>
              <a:t>Many European countries that experienced plummeting fertility in the 1980s and ’90s have adopted pro-family policies, often including paid parental leave, publicly supported child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Taiwan, the birth rate stands at 0.87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The survey of more than 2,000 U.S. adults, conducted online Dec. 14-18, 2023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9.jpeg" Type="http://schemas.openxmlformats.org/officeDocument/2006/relationships/image"/><Relationship Id="rId4" Target="../media/VAEBjRQnlAw.mp4" Type="http://schemas.openxmlformats.org/officeDocument/2006/relationships/video"/><Relationship Id="rId5" Target="../media/VAEBjRQnlAw.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360151">
            <a:off x="8106628" y="-2282202"/>
            <a:ext cx="17817151" cy="10139579"/>
          </a:xfrm>
          <a:custGeom>
            <a:avLst/>
            <a:gdLst/>
            <a:ahLst/>
            <a:cxnLst/>
            <a:rect r="r" b="b" t="t" l="l"/>
            <a:pathLst>
              <a:path h="10139579" w="17817151">
                <a:moveTo>
                  <a:pt x="0" y="0"/>
                </a:moveTo>
                <a:lnTo>
                  <a:pt x="17817151" y="0"/>
                </a:lnTo>
                <a:lnTo>
                  <a:pt x="17817151" y="10139578"/>
                </a:lnTo>
                <a:lnTo>
                  <a:pt x="0" y="1013957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23237">
            <a:off x="7287870" y="5064969"/>
            <a:ext cx="11873363" cy="8937404"/>
          </a:xfrm>
          <a:custGeom>
            <a:avLst/>
            <a:gdLst/>
            <a:ahLst/>
            <a:cxnLst/>
            <a:rect r="r" b="b" t="t" l="l"/>
            <a:pathLst>
              <a:path h="8937404" w="11873363">
                <a:moveTo>
                  <a:pt x="0" y="0"/>
                </a:moveTo>
                <a:lnTo>
                  <a:pt x="11873363" y="0"/>
                </a:lnTo>
                <a:lnTo>
                  <a:pt x="11873363" y="8937404"/>
                </a:lnTo>
                <a:lnTo>
                  <a:pt x="0" y="8937404"/>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317588" y="3020966"/>
            <a:ext cx="8970412" cy="7266034"/>
          </a:xfrm>
          <a:custGeom>
            <a:avLst/>
            <a:gdLst/>
            <a:ahLst/>
            <a:cxnLst/>
            <a:rect r="r" b="b" t="t" l="l"/>
            <a:pathLst>
              <a:path h="7266034" w="8970412">
                <a:moveTo>
                  <a:pt x="0" y="0"/>
                </a:moveTo>
                <a:lnTo>
                  <a:pt x="8970412" y="0"/>
                </a:lnTo>
                <a:lnTo>
                  <a:pt x="8970412" y="7266034"/>
                </a:lnTo>
                <a:lnTo>
                  <a:pt x="0" y="72660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3194577">
            <a:off x="-8684015" y="-705896"/>
            <a:ext cx="14789087" cy="8416335"/>
          </a:xfrm>
          <a:custGeom>
            <a:avLst/>
            <a:gdLst/>
            <a:ahLst/>
            <a:cxnLst/>
            <a:rect r="r" b="b" t="t" l="l"/>
            <a:pathLst>
              <a:path h="8416335" w="14789087">
                <a:moveTo>
                  <a:pt x="0" y="0"/>
                </a:moveTo>
                <a:lnTo>
                  <a:pt x="14789087" y="0"/>
                </a:lnTo>
                <a:lnTo>
                  <a:pt x="14789087" y="8416335"/>
                </a:lnTo>
                <a:lnTo>
                  <a:pt x="0" y="841633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54538" y="8573690"/>
            <a:ext cx="2849334" cy="959981"/>
          </a:xfrm>
          <a:custGeom>
            <a:avLst/>
            <a:gdLst/>
            <a:ahLst/>
            <a:cxnLst/>
            <a:rect r="r" b="b" t="t" l="l"/>
            <a:pathLst>
              <a:path h="959981" w="2849334">
                <a:moveTo>
                  <a:pt x="0" y="0"/>
                </a:moveTo>
                <a:lnTo>
                  <a:pt x="2849334" y="0"/>
                </a:lnTo>
                <a:lnTo>
                  <a:pt x="2849334" y="959981"/>
                </a:lnTo>
                <a:lnTo>
                  <a:pt x="0" y="959981"/>
                </a:lnTo>
                <a:lnTo>
                  <a:pt x="0" y="0"/>
                </a:lnTo>
                <a:close/>
              </a:path>
            </a:pathLst>
          </a:custGeom>
          <a:blipFill>
            <a:blip r:embed="rId9"/>
            <a:stretch>
              <a:fillRect l="0" t="0" r="0" b="0"/>
            </a:stretch>
          </a:blipFill>
        </p:spPr>
      </p:sp>
      <p:sp>
        <p:nvSpPr>
          <p:cNvPr name="TextBox 7" id="7"/>
          <p:cNvSpPr txBox="true"/>
          <p:nvPr/>
        </p:nvSpPr>
        <p:spPr>
          <a:xfrm rot="0">
            <a:off x="754538" y="1160399"/>
            <a:ext cx="4621447" cy="372745"/>
          </a:xfrm>
          <a:prstGeom prst="rect">
            <a:avLst/>
          </a:prstGeom>
        </p:spPr>
        <p:txBody>
          <a:bodyPr anchor="t" rtlCol="false" tIns="0" lIns="0" bIns="0" rIns="0">
            <a:spAutoFit/>
          </a:bodyPr>
          <a:lstStyle/>
          <a:p>
            <a:pPr algn="just" marL="0" indent="0" lvl="0">
              <a:lnSpc>
                <a:spcPts val="3079"/>
              </a:lnSpc>
            </a:pPr>
            <a:r>
              <a:rPr lang="en-US" sz="2199" spc="43">
                <a:solidFill>
                  <a:srgbClr val="000000"/>
                </a:solidFill>
                <a:latin typeface="Inter"/>
              </a:rPr>
              <a:t>June 2024</a:t>
            </a:r>
          </a:p>
        </p:txBody>
      </p:sp>
      <p:grpSp>
        <p:nvGrpSpPr>
          <p:cNvPr name="Group 8" id="8"/>
          <p:cNvGrpSpPr/>
          <p:nvPr/>
        </p:nvGrpSpPr>
        <p:grpSpPr>
          <a:xfrm rot="0">
            <a:off x="486780" y="1992523"/>
            <a:ext cx="13316014" cy="1936492"/>
            <a:chOff x="0" y="0"/>
            <a:chExt cx="17754686" cy="2581990"/>
          </a:xfrm>
        </p:grpSpPr>
        <p:sp>
          <p:nvSpPr>
            <p:cNvPr name="TextBox 9" id="9"/>
            <p:cNvSpPr txBox="true"/>
            <p:nvPr/>
          </p:nvSpPr>
          <p:spPr>
            <a:xfrm rot="0">
              <a:off x="0" y="1959267"/>
              <a:ext cx="17754686" cy="622723"/>
            </a:xfrm>
            <a:prstGeom prst="rect">
              <a:avLst/>
            </a:prstGeom>
          </p:spPr>
          <p:txBody>
            <a:bodyPr anchor="t" rtlCol="false" tIns="0" lIns="0" bIns="0" rIns="0">
              <a:spAutoFit/>
            </a:bodyPr>
            <a:lstStyle/>
            <a:p>
              <a:pPr algn="l">
                <a:lnSpc>
                  <a:spcPts val="3919"/>
                </a:lnSpc>
              </a:pPr>
              <a:r>
                <a:rPr lang="en-US" sz="2799">
                  <a:solidFill>
                    <a:srgbClr val="000000"/>
                  </a:solidFill>
                  <a:latin typeface="Inter"/>
                </a:rPr>
                <a:t>  </a:t>
              </a:r>
              <a:r>
                <a:rPr lang="en-US" sz="2799">
                  <a:solidFill>
                    <a:srgbClr val="506991"/>
                  </a:solidFill>
                  <a:latin typeface="Inter"/>
                </a:rPr>
                <a:t> </a:t>
              </a:r>
              <a:r>
                <a:rPr lang="en-US" sz="2799">
                  <a:solidFill>
                    <a:srgbClr val="506991"/>
                  </a:solidFill>
                  <a:latin typeface="Inter Bold"/>
                </a:rPr>
                <a:t> Birth rates and Fertility </a:t>
              </a:r>
            </a:p>
          </p:txBody>
        </p:sp>
        <p:sp>
          <p:nvSpPr>
            <p:cNvPr name="TextBox 10" id="10"/>
            <p:cNvSpPr txBox="true"/>
            <p:nvPr/>
          </p:nvSpPr>
          <p:spPr>
            <a:xfrm rot="0">
              <a:off x="0" y="-133350"/>
              <a:ext cx="17754686" cy="1817877"/>
            </a:xfrm>
            <a:prstGeom prst="rect">
              <a:avLst/>
            </a:prstGeom>
          </p:spPr>
          <p:txBody>
            <a:bodyPr anchor="t" rtlCol="false" tIns="0" lIns="0" bIns="0" rIns="0">
              <a:spAutoFit/>
            </a:bodyPr>
            <a:lstStyle/>
            <a:p>
              <a:pPr algn="l" marL="0" indent="0" lvl="0">
                <a:lnSpc>
                  <a:spcPts val="9461"/>
                </a:lnSpc>
              </a:pPr>
              <a:r>
                <a:rPr lang="en-US" sz="8299" spc="157">
                  <a:solidFill>
                    <a:srgbClr val="000000"/>
                  </a:solidFill>
                  <a:latin typeface="Old Standard"/>
                </a:rPr>
                <a:t>WORLD POPULATION</a:t>
              </a:r>
            </a:p>
          </p:txBody>
        </p:sp>
      </p:grpSp>
      <p:grpSp>
        <p:nvGrpSpPr>
          <p:cNvPr name="Group 11" id="11"/>
          <p:cNvGrpSpPr/>
          <p:nvPr/>
        </p:nvGrpSpPr>
        <p:grpSpPr>
          <a:xfrm rot="0">
            <a:off x="754538" y="5003621"/>
            <a:ext cx="3713617" cy="707381"/>
            <a:chOff x="0" y="0"/>
            <a:chExt cx="4951489" cy="943175"/>
          </a:xfrm>
        </p:grpSpPr>
        <p:sp>
          <p:nvSpPr>
            <p:cNvPr name="TextBox 12" id="12"/>
            <p:cNvSpPr txBox="true"/>
            <p:nvPr/>
          </p:nvSpPr>
          <p:spPr>
            <a:xfrm rot="0">
              <a:off x="0" y="493383"/>
              <a:ext cx="4951489" cy="44979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506991"/>
                  </a:solidFill>
                  <a:latin typeface="TT Firs Neue Bold"/>
                </a:rPr>
                <a:t>Karen Delapaz</a:t>
              </a:r>
            </a:p>
          </p:txBody>
        </p:sp>
        <p:sp>
          <p:nvSpPr>
            <p:cNvPr name="TextBox 13" id="13"/>
            <p:cNvSpPr txBox="true"/>
            <p:nvPr/>
          </p:nvSpPr>
          <p:spPr>
            <a:xfrm rot="0">
              <a:off x="0" y="9525"/>
              <a:ext cx="4951489" cy="431927"/>
            </a:xfrm>
            <a:prstGeom prst="rect">
              <a:avLst/>
            </a:prstGeom>
          </p:spPr>
          <p:txBody>
            <a:bodyPr anchor="t" rtlCol="false" tIns="0" lIns="0" bIns="0" rIns="0">
              <a:spAutoFit/>
            </a:bodyPr>
            <a:lstStyle/>
            <a:p>
              <a:pPr algn="l" marL="0" indent="0" lvl="0">
                <a:lnSpc>
                  <a:spcPts val="2507"/>
                </a:lnSpc>
                <a:spcBef>
                  <a:spcPct val="0"/>
                </a:spcBef>
              </a:pPr>
              <a:r>
                <a:rPr lang="en-US" sz="2199" spc="21" u="none">
                  <a:solidFill>
                    <a:srgbClr val="000000"/>
                  </a:solidFill>
                  <a:latin typeface="TT Firs Neue"/>
                </a:rPr>
                <a:t>Presented by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0" y="0"/>
            <a:ext cx="18227842" cy="10287000"/>
          </a:xfrm>
          <a:prstGeom prst="rect">
            <a:avLst/>
          </a:prstGeom>
        </p:spPr>
      </p:pic>
      <p:sp>
        <p:nvSpPr>
          <p:cNvPr name="TextBox 3" id="3"/>
          <p:cNvSpPr txBox="true"/>
          <p:nvPr/>
        </p:nvSpPr>
        <p:spPr>
          <a:xfrm rot="0">
            <a:off x="5937806" y="480190"/>
            <a:ext cx="641238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Conclusion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p:cSld>
    <p:bg>
      <p:bgPr>
        <a:solidFill>
          <a:srgbClr val="506991"/>
        </a:solidFill>
      </p:bgPr>
    </p:bg>
    <p:spTree>
      <p:nvGrpSpPr>
        <p:cNvPr id="1" name=""/>
        <p:cNvGrpSpPr/>
        <p:nvPr/>
      </p:nvGrpSpPr>
      <p:grpSpPr>
        <a:xfrm>
          <a:off x="0" y="0"/>
          <a:ext cx="0" cy="0"/>
          <a:chOff x="0" y="0"/>
          <a:chExt cx="0" cy="0"/>
        </a:xfrm>
      </p:grpSpPr>
      <p:grpSp>
        <p:nvGrpSpPr>
          <p:cNvPr name="Group 2" id="2"/>
          <p:cNvGrpSpPr/>
          <p:nvPr/>
        </p:nvGrpSpPr>
        <p:grpSpPr>
          <a:xfrm rot="0">
            <a:off x="1117676" y="1113449"/>
            <a:ext cx="16052648" cy="4030051"/>
            <a:chOff x="0" y="0"/>
            <a:chExt cx="21403531" cy="5373402"/>
          </a:xfrm>
        </p:grpSpPr>
        <p:sp>
          <p:nvSpPr>
            <p:cNvPr name="TextBox 3" id="3"/>
            <p:cNvSpPr txBox="true"/>
            <p:nvPr/>
          </p:nvSpPr>
          <p:spPr>
            <a:xfrm rot="0">
              <a:off x="0" y="4492129"/>
              <a:ext cx="21403531" cy="881273"/>
            </a:xfrm>
            <a:prstGeom prst="rect">
              <a:avLst/>
            </a:prstGeom>
          </p:spPr>
          <p:txBody>
            <a:bodyPr anchor="t" rtlCol="false" tIns="0" lIns="0" bIns="0" rIns="0">
              <a:spAutoFit/>
            </a:bodyPr>
            <a:lstStyle/>
            <a:p>
              <a:pPr algn="ctr">
                <a:lnSpc>
                  <a:spcPts val="5468"/>
                </a:lnSpc>
              </a:pPr>
              <a:r>
                <a:rPr lang="en-US" sz="4206">
                  <a:solidFill>
                    <a:srgbClr val="FFFFFF"/>
                  </a:solidFill>
                  <a:latin typeface="Inter"/>
                </a:rPr>
                <a:t>Any questions?</a:t>
              </a:r>
            </a:p>
          </p:txBody>
        </p:sp>
        <p:sp>
          <p:nvSpPr>
            <p:cNvPr name="TextBox 4" id="4"/>
            <p:cNvSpPr txBox="true"/>
            <p:nvPr/>
          </p:nvSpPr>
          <p:spPr>
            <a:xfrm rot="0">
              <a:off x="0" y="-438150"/>
              <a:ext cx="21403531" cy="4400550"/>
            </a:xfrm>
            <a:prstGeom prst="rect">
              <a:avLst/>
            </a:prstGeom>
          </p:spPr>
          <p:txBody>
            <a:bodyPr anchor="t" rtlCol="false" tIns="0" lIns="0" bIns="0" rIns="0">
              <a:spAutoFit/>
            </a:bodyPr>
            <a:lstStyle/>
            <a:p>
              <a:pPr algn="ctr">
                <a:lnSpc>
                  <a:spcPts val="23464"/>
                </a:lnSpc>
              </a:pPr>
              <a:r>
                <a:rPr lang="en-US" sz="19553">
                  <a:solidFill>
                    <a:srgbClr val="FFFFFF"/>
                  </a:solidFill>
                  <a:latin typeface="Old Standard"/>
                </a:rPr>
                <a:t>The end </a:t>
              </a:r>
            </a:p>
          </p:txBody>
        </p:sp>
      </p:grpSp>
      <p:sp>
        <p:nvSpPr>
          <p:cNvPr name="TextBox 5" id="5"/>
          <p:cNvSpPr txBox="true"/>
          <p:nvPr/>
        </p:nvSpPr>
        <p:spPr>
          <a:xfrm rot="0">
            <a:off x="1369031" y="7812584"/>
            <a:ext cx="16052648" cy="1099820"/>
          </a:xfrm>
          <a:prstGeom prst="rect">
            <a:avLst/>
          </a:prstGeom>
        </p:spPr>
        <p:txBody>
          <a:bodyPr anchor="t" rtlCol="false" tIns="0" lIns="0" bIns="0" rIns="0">
            <a:spAutoFit/>
          </a:bodyPr>
          <a:lstStyle/>
          <a:p>
            <a:pPr algn="ctr">
              <a:lnSpc>
                <a:spcPts val="4480"/>
              </a:lnSpc>
            </a:pPr>
            <a:r>
              <a:rPr lang="en-US" sz="3200">
                <a:solidFill>
                  <a:srgbClr val="FFFFFF"/>
                </a:solidFill>
                <a:latin typeface="Canva Sans"/>
              </a:rPr>
              <a:t>"We do not inherit the Earth from our ancestors; we borrow it from our children." – Native American Proverb</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506991"/>
        </a:solidFill>
      </p:bgPr>
    </p:bg>
    <p:spTree>
      <p:nvGrpSpPr>
        <p:cNvPr id="1" name=""/>
        <p:cNvGrpSpPr/>
        <p:nvPr/>
      </p:nvGrpSpPr>
      <p:grpSpPr>
        <a:xfrm>
          <a:off x="0" y="0"/>
          <a:ext cx="0" cy="0"/>
          <a:chOff x="0" y="0"/>
          <a:chExt cx="0" cy="0"/>
        </a:xfrm>
      </p:grpSpPr>
      <p:sp>
        <p:nvSpPr>
          <p:cNvPr name="TextBox 2" id="2"/>
          <p:cNvSpPr txBox="true"/>
          <p:nvPr/>
        </p:nvSpPr>
        <p:spPr>
          <a:xfrm rot="0">
            <a:off x="6550977" y="400474"/>
            <a:ext cx="518604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Citations</a:t>
            </a:r>
          </a:p>
        </p:txBody>
      </p:sp>
      <p:sp>
        <p:nvSpPr>
          <p:cNvPr name="TextBox 3" id="3"/>
          <p:cNvSpPr txBox="true"/>
          <p:nvPr/>
        </p:nvSpPr>
        <p:spPr>
          <a:xfrm rot="0">
            <a:off x="1028700" y="2234856"/>
            <a:ext cx="16529781" cy="9378175"/>
          </a:xfrm>
          <a:prstGeom prst="rect">
            <a:avLst/>
          </a:prstGeom>
        </p:spPr>
        <p:txBody>
          <a:bodyPr anchor="t" rtlCol="false" tIns="0" lIns="0" bIns="0" rIns="0">
            <a:spAutoFit/>
          </a:bodyPr>
          <a:lstStyle/>
          <a:p>
            <a:pPr algn="l">
              <a:lnSpc>
                <a:spcPts val="4417"/>
              </a:lnSpc>
            </a:pPr>
            <a:r>
              <a:rPr lang="en-US" sz="3155">
                <a:solidFill>
                  <a:srgbClr val="FFFFFF"/>
                </a:solidFill>
                <a:latin typeface="Inter"/>
              </a:rPr>
              <a:t>El Issa , E. (2024, February 29). 2024 cost of Raising Children Report. NerdWallet. https://www.nerdwallet.com/article/finance/2024-cost-of-raising-children-report</a:t>
            </a:r>
          </a:p>
          <a:p>
            <a:pPr algn="l">
              <a:lnSpc>
                <a:spcPts val="4417"/>
              </a:lnSpc>
            </a:pPr>
          </a:p>
          <a:p>
            <a:pPr algn="l">
              <a:lnSpc>
                <a:spcPts val="4417"/>
              </a:lnSpc>
            </a:pPr>
            <a:r>
              <a:rPr lang="en-US" sz="3155">
                <a:solidFill>
                  <a:srgbClr val="FFFFFF"/>
                </a:solidFill>
                <a:latin typeface="Inter"/>
              </a:rPr>
              <a:t>North, A. (2023, November 27). You can’t even pay people to have more kids. Vox. https://www.vox.com/23971366/declining-birth-rate-fertility-babies-children</a:t>
            </a:r>
          </a:p>
          <a:p>
            <a:pPr algn="l">
              <a:lnSpc>
                <a:spcPts val="4417"/>
              </a:lnSpc>
            </a:pPr>
          </a:p>
          <a:p>
            <a:pPr algn="l">
              <a:lnSpc>
                <a:spcPts val="4417"/>
              </a:lnSpc>
            </a:pPr>
            <a:r>
              <a:rPr lang="en-US" sz="3155">
                <a:solidFill>
                  <a:srgbClr val="FFFFFF"/>
                </a:solidFill>
                <a:latin typeface="Inter"/>
              </a:rPr>
              <a:t>United Nations. (n.d.). World population prospects - population division. United Nations. https://population.un.org/wpp/Download/Archive/Standard/</a:t>
            </a:r>
          </a:p>
          <a:p>
            <a:pPr algn="l">
              <a:lnSpc>
                <a:spcPts val="4417"/>
              </a:lnSpc>
            </a:pPr>
          </a:p>
          <a:p>
            <a:pPr algn="l">
              <a:lnSpc>
                <a:spcPts val="4417"/>
              </a:lnSpc>
            </a:pPr>
            <a:r>
              <a:rPr lang="en-US" sz="3155">
                <a:solidFill>
                  <a:srgbClr val="FFFFFF"/>
                </a:solidFill>
                <a:latin typeface="Inter"/>
              </a:rPr>
              <a:t>Yang, S., &amp; Shen, D. (2023, October 24). Looking for a date? in Taiwan, the government is here to help. Los Angeles Times. https://www.latimes.com/world-nation/story/2023-10-24/taiwan-government-matchmaker-plummeting-birth-rate</a:t>
            </a:r>
          </a:p>
          <a:p>
            <a:pPr algn="l">
              <a:lnSpc>
                <a:spcPts val="4417"/>
              </a:lnSpc>
            </a:pPr>
          </a:p>
          <a:p>
            <a:pPr algn="l">
              <a:lnSpc>
                <a:spcPts val="4417"/>
              </a:lnSpc>
            </a:pPr>
          </a:p>
          <a:p>
            <a:pPr algn="l">
              <a:lnSpc>
                <a:spcPts val="4417"/>
              </a:lnSpc>
            </a:pPr>
          </a:p>
          <a:p>
            <a:pPr algn="l">
              <a:lnSpc>
                <a:spcPts val="4417"/>
              </a:lnSpc>
            </a:pPr>
          </a:p>
          <a:p>
            <a:pPr algn="l">
              <a:lnSpc>
                <a:spcPts val="4417"/>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58355">
            <a:off x="-12614885" y="1837040"/>
            <a:ext cx="15608940" cy="8882906"/>
          </a:xfrm>
          <a:custGeom>
            <a:avLst/>
            <a:gdLst/>
            <a:ahLst/>
            <a:cxnLst/>
            <a:rect r="r" b="b" t="t" l="l"/>
            <a:pathLst>
              <a:path h="8882906" w="15608940">
                <a:moveTo>
                  <a:pt x="0" y="0"/>
                </a:moveTo>
                <a:lnTo>
                  <a:pt x="15608940" y="0"/>
                </a:lnTo>
                <a:lnTo>
                  <a:pt x="15608940" y="8882906"/>
                </a:lnTo>
                <a:lnTo>
                  <a:pt x="0" y="8882906"/>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true" rot="-10800000">
            <a:off x="-6259070" y="-6156233"/>
            <a:ext cx="19658331" cy="11187377"/>
          </a:xfrm>
          <a:custGeom>
            <a:avLst/>
            <a:gdLst/>
            <a:ahLst/>
            <a:cxnLst/>
            <a:rect r="r" b="b" t="t" l="l"/>
            <a:pathLst>
              <a:path h="11187377" w="19658331">
                <a:moveTo>
                  <a:pt x="19658331" y="11187377"/>
                </a:moveTo>
                <a:lnTo>
                  <a:pt x="0" y="11187377"/>
                </a:lnTo>
                <a:lnTo>
                  <a:pt x="0" y="0"/>
                </a:lnTo>
                <a:lnTo>
                  <a:pt x="19658331" y="0"/>
                </a:lnTo>
                <a:lnTo>
                  <a:pt x="19658331" y="11187377"/>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1145946" y="4077736"/>
            <a:ext cx="2462420" cy="1906816"/>
            <a:chOff x="0" y="0"/>
            <a:chExt cx="437912" cy="339104"/>
          </a:xfrm>
        </p:grpSpPr>
        <p:sp>
          <p:nvSpPr>
            <p:cNvPr name="Freeform 5" id="5"/>
            <p:cNvSpPr/>
            <p:nvPr/>
          </p:nvSpPr>
          <p:spPr>
            <a:xfrm flipH="false" flipV="false" rot="0">
              <a:off x="0" y="0"/>
              <a:ext cx="437912" cy="339104"/>
            </a:xfrm>
            <a:custGeom>
              <a:avLst/>
              <a:gdLst/>
              <a:ahLst/>
              <a:cxnLst/>
              <a:rect r="r" b="b" t="t" l="l"/>
              <a:pathLst>
                <a:path h="339104" w="437912">
                  <a:moveTo>
                    <a:pt x="0" y="0"/>
                  </a:moveTo>
                  <a:lnTo>
                    <a:pt x="437912" y="0"/>
                  </a:lnTo>
                  <a:lnTo>
                    <a:pt x="437912" y="339104"/>
                  </a:lnTo>
                  <a:lnTo>
                    <a:pt x="0" y="339104"/>
                  </a:lnTo>
                  <a:close/>
                </a:path>
              </a:pathLst>
            </a:custGeom>
            <a:solidFill>
              <a:srgbClr val="C6879D"/>
            </a:solidFill>
          </p:spPr>
        </p:sp>
        <p:sp>
          <p:nvSpPr>
            <p:cNvPr name="TextBox 6" id="6"/>
            <p:cNvSpPr txBox="true"/>
            <p:nvPr/>
          </p:nvSpPr>
          <p:spPr>
            <a:xfrm>
              <a:off x="0" y="-76200"/>
              <a:ext cx="437912" cy="415304"/>
            </a:xfrm>
            <a:prstGeom prst="rect">
              <a:avLst/>
            </a:prstGeom>
          </p:spPr>
          <p:txBody>
            <a:bodyPr anchor="ctr" rtlCol="false" tIns="254000" lIns="254000" bIns="254000" rIns="254000"/>
            <a:lstStyle/>
            <a:p>
              <a:pPr algn="ctr">
                <a:lnSpc>
                  <a:spcPts val="5459"/>
                </a:lnSpc>
              </a:pPr>
              <a:r>
                <a:rPr lang="en-US" sz="3899">
                  <a:solidFill>
                    <a:srgbClr val="F0F1F1"/>
                  </a:solidFill>
                  <a:latin typeface="Inter"/>
                </a:rPr>
                <a:t>Fertility Rates</a:t>
              </a:r>
            </a:p>
          </p:txBody>
        </p:sp>
      </p:grpSp>
      <p:sp>
        <p:nvSpPr>
          <p:cNvPr name="AutoShape 7" id="7"/>
          <p:cNvSpPr/>
          <p:nvPr/>
        </p:nvSpPr>
        <p:spPr>
          <a:xfrm>
            <a:off x="13608366" y="5031144"/>
            <a:ext cx="540332" cy="0"/>
          </a:xfrm>
          <a:prstGeom prst="line">
            <a:avLst/>
          </a:prstGeom>
          <a:ln cap="flat" w="47625">
            <a:solidFill>
              <a:srgbClr val="E3B2BF"/>
            </a:solidFill>
            <a:prstDash val="solid"/>
            <a:headEnd type="none" len="sm" w="sm"/>
            <a:tailEnd type="arrow" len="sm" w="med"/>
          </a:ln>
        </p:spPr>
      </p:sp>
      <p:sp>
        <p:nvSpPr>
          <p:cNvPr name="AutoShape 8" id="8"/>
          <p:cNvSpPr/>
          <p:nvPr/>
        </p:nvSpPr>
        <p:spPr>
          <a:xfrm flipH="true" flipV="true">
            <a:off x="12375355" y="3694715"/>
            <a:ext cx="1801" cy="383021"/>
          </a:xfrm>
          <a:prstGeom prst="line">
            <a:avLst/>
          </a:prstGeom>
          <a:ln cap="flat" w="47625">
            <a:solidFill>
              <a:srgbClr val="E3B2BF"/>
            </a:solidFill>
            <a:prstDash val="solid"/>
            <a:headEnd type="none" len="sm" w="sm"/>
            <a:tailEnd type="arrow" len="sm" w="med"/>
          </a:ln>
        </p:spPr>
      </p:sp>
      <p:sp>
        <p:nvSpPr>
          <p:cNvPr name="AutoShape 9" id="9"/>
          <p:cNvSpPr/>
          <p:nvPr/>
        </p:nvSpPr>
        <p:spPr>
          <a:xfrm>
            <a:off x="12377156" y="5984552"/>
            <a:ext cx="0" cy="909373"/>
          </a:xfrm>
          <a:prstGeom prst="line">
            <a:avLst/>
          </a:prstGeom>
          <a:ln cap="flat" w="47625">
            <a:solidFill>
              <a:srgbClr val="E3B2BF"/>
            </a:solidFill>
            <a:prstDash val="solid"/>
            <a:headEnd type="none" len="sm" w="sm"/>
            <a:tailEnd type="arrow" len="sm" w="med"/>
          </a:ln>
        </p:spPr>
      </p:sp>
      <p:sp>
        <p:nvSpPr>
          <p:cNvPr name="AutoShape 10" id="10"/>
          <p:cNvSpPr/>
          <p:nvPr/>
        </p:nvSpPr>
        <p:spPr>
          <a:xfrm flipH="true">
            <a:off x="10669696" y="5031144"/>
            <a:ext cx="476250" cy="0"/>
          </a:xfrm>
          <a:prstGeom prst="line">
            <a:avLst/>
          </a:prstGeom>
          <a:ln cap="flat" w="47625">
            <a:solidFill>
              <a:srgbClr val="E3B2BF"/>
            </a:solidFill>
            <a:prstDash val="solid"/>
            <a:headEnd type="none" len="sm" w="sm"/>
            <a:tailEnd type="arrow" len="sm" w="med"/>
          </a:ln>
        </p:spPr>
      </p:sp>
      <p:grpSp>
        <p:nvGrpSpPr>
          <p:cNvPr name="Group 11" id="11"/>
          <p:cNvGrpSpPr/>
          <p:nvPr/>
        </p:nvGrpSpPr>
        <p:grpSpPr>
          <a:xfrm rot="0">
            <a:off x="8683132" y="4140937"/>
            <a:ext cx="1986564" cy="1780415"/>
            <a:chOff x="0" y="0"/>
            <a:chExt cx="353287" cy="316625"/>
          </a:xfrm>
        </p:grpSpPr>
        <p:sp>
          <p:nvSpPr>
            <p:cNvPr name="Freeform 12" id="12"/>
            <p:cNvSpPr/>
            <p:nvPr/>
          </p:nvSpPr>
          <p:spPr>
            <a:xfrm flipH="false" flipV="false" rot="0">
              <a:off x="0" y="0"/>
              <a:ext cx="353287" cy="316625"/>
            </a:xfrm>
            <a:custGeom>
              <a:avLst/>
              <a:gdLst/>
              <a:ahLst/>
              <a:cxnLst/>
              <a:rect r="r" b="b" t="t" l="l"/>
              <a:pathLst>
                <a:path h="316625" w="353287">
                  <a:moveTo>
                    <a:pt x="0" y="0"/>
                  </a:moveTo>
                  <a:lnTo>
                    <a:pt x="353287" y="0"/>
                  </a:lnTo>
                  <a:lnTo>
                    <a:pt x="353287" y="316625"/>
                  </a:lnTo>
                  <a:lnTo>
                    <a:pt x="0" y="316625"/>
                  </a:lnTo>
                  <a:close/>
                </a:path>
              </a:pathLst>
            </a:custGeom>
            <a:solidFill>
              <a:srgbClr val="ADC2DB"/>
            </a:solidFill>
          </p:spPr>
        </p:sp>
        <p:sp>
          <p:nvSpPr>
            <p:cNvPr name="TextBox 13" id="13"/>
            <p:cNvSpPr txBox="true"/>
            <p:nvPr/>
          </p:nvSpPr>
          <p:spPr>
            <a:xfrm>
              <a:off x="0" y="-47625"/>
              <a:ext cx="353287" cy="364250"/>
            </a:xfrm>
            <a:prstGeom prst="rect">
              <a:avLst/>
            </a:prstGeom>
          </p:spPr>
          <p:txBody>
            <a:bodyPr anchor="ctr" rtlCol="false" tIns="254000" lIns="254000" bIns="254000" rIns="254000"/>
            <a:lstStyle/>
            <a:p>
              <a:pPr algn="ctr">
                <a:lnSpc>
                  <a:spcPts val="3639"/>
                </a:lnSpc>
              </a:pPr>
              <a:r>
                <a:rPr lang="en-US" sz="2599">
                  <a:solidFill>
                    <a:srgbClr val="FFFFFF"/>
                  </a:solidFill>
                  <a:latin typeface="Inter"/>
                </a:rPr>
                <a:t>Countries</a:t>
              </a:r>
            </a:p>
          </p:txBody>
        </p:sp>
      </p:grpSp>
      <p:grpSp>
        <p:nvGrpSpPr>
          <p:cNvPr name="Group 14" id="14"/>
          <p:cNvGrpSpPr/>
          <p:nvPr/>
        </p:nvGrpSpPr>
        <p:grpSpPr>
          <a:xfrm rot="0">
            <a:off x="11378013" y="1967850"/>
            <a:ext cx="1986564" cy="1726865"/>
            <a:chOff x="0" y="0"/>
            <a:chExt cx="353287" cy="307102"/>
          </a:xfrm>
        </p:grpSpPr>
        <p:sp>
          <p:nvSpPr>
            <p:cNvPr name="Freeform 15" id="15"/>
            <p:cNvSpPr/>
            <p:nvPr/>
          </p:nvSpPr>
          <p:spPr>
            <a:xfrm flipH="false" flipV="false" rot="0">
              <a:off x="0" y="0"/>
              <a:ext cx="353287" cy="307102"/>
            </a:xfrm>
            <a:custGeom>
              <a:avLst/>
              <a:gdLst/>
              <a:ahLst/>
              <a:cxnLst/>
              <a:rect r="r" b="b" t="t" l="l"/>
              <a:pathLst>
                <a:path h="307102" w="353287">
                  <a:moveTo>
                    <a:pt x="0" y="0"/>
                  </a:moveTo>
                  <a:lnTo>
                    <a:pt x="353287" y="0"/>
                  </a:lnTo>
                  <a:lnTo>
                    <a:pt x="353287" y="307102"/>
                  </a:lnTo>
                  <a:lnTo>
                    <a:pt x="0" y="307102"/>
                  </a:lnTo>
                  <a:close/>
                </a:path>
              </a:pathLst>
            </a:custGeom>
            <a:solidFill>
              <a:srgbClr val="ADC2DB"/>
            </a:solidFill>
          </p:spPr>
        </p:sp>
        <p:sp>
          <p:nvSpPr>
            <p:cNvPr name="TextBox 16" id="16"/>
            <p:cNvSpPr txBox="true"/>
            <p:nvPr/>
          </p:nvSpPr>
          <p:spPr>
            <a:xfrm>
              <a:off x="0" y="-38100"/>
              <a:ext cx="353287" cy="345202"/>
            </a:xfrm>
            <a:prstGeom prst="rect">
              <a:avLst/>
            </a:prstGeom>
          </p:spPr>
          <p:txBody>
            <a:bodyPr anchor="ctr" rtlCol="false" tIns="254000" lIns="254000" bIns="254000" rIns="254000"/>
            <a:lstStyle/>
            <a:p>
              <a:pPr algn="ctr">
                <a:lnSpc>
                  <a:spcPts val="3499"/>
                </a:lnSpc>
              </a:pPr>
              <a:r>
                <a:rPr lang="en-US" sz="2499">
                  <a:solidFill>
                    <a:srgbClr val="FFFFFF"/>
                  </a:solidFill>
                  <a:latin typeface="Inter"/>
                </a:rPr>
                <a:t>Family Planning</a:t>
              </a:r>
            </a:p>
          </p:txBody>
        </p:sp>
      </p:grpSp>
      <p:grpSp>
        <p:nvGrpSpPr>
          <p:cNvPr name="Group 17" id="17"/>
          <p:cNvGrpSpPr/>
          <p:nvPr/>
        </p:nvGrpSpPr>
        <p:grpSpPr>
          <a:xfrm rot="0">
            <a:off x="10986811" y="6893926"/>
            <a:ext cx="2780690" cy="1258512"/>
            <a:chOff x="0" y="0"/>
            <a:chExt cx="494512" cy="223811"/>
          </a:xfrm>
        </p:grpSpPr>
        <p:sp>
          <p:nvSpPr>
            <p:cNvPr name="Freeform 18" id="18"/>
            <p:cNvSpPr/>
            <p:nvPr/>
          </p:nvSpPr>
          <p:spPr>
            <a:xfrm flipH="false" flipV="false" rot="0">
              <a:off x="0" y="0"/>
              <a:ext cx="494512" cy="223811"/>
            </a:xfrm>
            <a:custGeom>
              <a:avLst/>
              <a:gdLst/>
              <a:ahLst/>
              <a:cxnLst/>
              <a:rect r="r" b="b" t="t" l="l"/>
              <a:pathLst>
                <a:path h="223811" w="494512">
                  <a:moveTo>
                    <a:pt x="0" y="0"/>
                  </a:moveTo>
                  <a:lnTo>
                    <a:pt x="494512" y="0"/>
                  </a:lnTo>
                  <a:lnTo>
                    <a:pt x="494512" y="223811"/>
                  </a:lnTo>
                  <a:lnTo>
                    <a:pt x="0" y="223811"/>
                  </a:lnTo>
                  <a:close/>
                </a:path>
              </a:pathLst>
            </a:custGeom>
            <a:solidFill>
              <a:srgbClr val="ADC2DB"/>
            </a:solidFill>
          </p:spPr>
        </p:sp>
        <p:sp>
          <p:nvSpPr>
            <p:cNvPr name="TextBox 19" id="19"/>
            <p:cNvSpPr txBox="true"/>
            <p:nvPr/>
          </p:nvSpPr>
          <p:spPr>
            <a:xfrm>
              <a:off x="0" y="-38100"/>
              <a:ext cx="494512" cy="261911"/>
            </a:xfrm>
            <a:prstGeom prst="rect">
              <a:avLst/>
            </a:prstGeom>
          </p:spPr>
          <p:txBody>
            <a:bodyPr anchor="ctr" rtlCol="false" tIns="254000" lIns="254000" bIns="254000" rIns="254000"/>
            <a:lstStyle/>
            <a:p>
              <a:pPr algn="ctr">
                <a:lnSpc>
                  <a:spcPts val="3079"/>
                </a:lnSpc>
              </a:pPr>
              <a:r>
                <a:rPr lang="en-US" sz="2199">
                  <a:solidFill>
                    <a:srgbClr val="FFFFFF"/>
                  </a:solidFill>
                  <a:latin typeface="Inter"/>
                </a:rPr>
                <a:t>Government Policies </a:t>
              </a:r>
            </a:p>
          </p:txBody>
        </p:sp>
      </p:grpSp>
      <p:grpSp>
        <p:nvGrpSpPr>
          <p:cNvPr name="Group 20" id="20"/>
          <p:cNvGrpSpPr/>
          <p:nvPr/>
        </p:nvGrpSpPr>
        <p:grpSpPr>
          <a:xfrm rot="0">
            <a:off x="14148698" y="4194486"/>
            <a:ext cx="2823091" cy="1673315"/>
            <a:chOff x="0" y="0"/>
            <a:chExt cx="502053" cy="297579"/>
          </a:xfrm>
        </p:grpSpPr>
        <p:sp>
          <p:nvSpPr>
            <p:cNvPr name="Freeform 21" id="21"/>
            <p:cNvSpPr/>
            <p:nvPr/>
          </p:nvSpPr>
          <p:spPr>
            <a:xfrm flipH="false" flipV="false" rot="0">
              <a:off x="0" y="0"/>
              <a:ext cx="502053" cy="297579"/>
            </a:xfrm>
            <a:custGeom>
              <a:avLst/>
              <a:gdLst/>
              <a:ahLst/>
              <a:cxnLst/>
              <a:rect r="r" b="b" t="t" l="l"/>
              <a:pathLst>
                <a:path h="297579" w="502053">
                  <a:moveTo>
                    <a:pt x="0" y="0"/>
                  </a:moveTo>
                  <a:lnTo>
                    <a:pt x="502053" y="0"/>
                  </a:lnTo>
                  <a:lnTo>
                    <a:pt x="502053" y="297579"/>
                  </a:lnTo>
                  <a:lnTo>
                    <a:pt x="0" y="297579"/>
                  </a:lnTo>
                  <a:close/>
                </a:path>
              </a:pathLst>
            </a:custGeom>
            <a:solidFill>
              <a:srgbClr val="ADC2DB"/>
            </a:solidFill>
          </p:spPr>
        </p:sp>
        <p:sp>
          <p:nvSpPr>
            <p:cNvPr name="TextBox 22" id="22"/>
            <p:cNvSpPr txBox="true"/>
            <p:nvPr/>
          </p:nvSpPr>
          <p:spPr>
            <a:xfrm>
              <a:off x="0" y="-47625"/>
              <a:ext cx="502053" cy="345204"/>
            </a:xfrm>
            <a:prstGeom prst="rect">
              <a:avLst/>
            </a:prstGeom>
          </p:spPr>
          <p:txBody>
            <a:bodyPr anchor="ctr" rtlCol="false" tIns="254000" lIns="254000" bIns="254000" rIns="254000"/>
            <a:lstStyle/>
            <a:p>
              <a:pPr algn="ctr">
                <a:lnSpc>
                  <a:spcPts val="3359"/>
                </a:lnSpc>
              </a:pPr>
              <a:r>
                <a:rPr lang="en-US" sz="2399">
                  <a:solidFill>
                    <a:srgbClr val="FFFFFF"/>
                  </a:solidFill>
                  <a:latin typeface="Inter"/>
                </a:rPr>
                <a:t>Contraception </a:t>
              </a:r>
            </a:p>
          </p:txBody>
        </p:sp>
      </p:grpSp>
      <p:grpSp>
        <p:nvGrpSpPr>
          <p:cNvPr name="Group 23" id="23"/>
          <p:cNvGrpSpPr/>
          <p:nvPr/>
        </p:nvGrpSpPr>
        <p:grpSpPr>
          <a:xfrm rot="0">
            <a:off x="13966040" y="2128050"/>
            <a:ext cx="2272667" cy="1398211"/>
            <a:chOff x="0" y="0"/>
            <a:chExt cx="404167" cy="248655"/>
          </a:xfrm>
        </p:grpSpPr>
        <p:sp>
          <p:nvSpPr>
            <p:cNvPr name="Freeform 24" id="24"/>
            <p:cNvSpPr/>
            <p:nvPr/>
          </p:nvSpPr>
          <p:spPr>
            <a:xfrm flipH="false" flipV="false" rot="0">
              <a:off x="0" y="0"/>
              <a:ext cx="404167" cy="248655"/>
            </a:xfrm>
            <a:custGeom>
              <a:avLst/>
              <a:gdLst/>
              <a:ahLst/>
              <a:cxnLst/>
              <a:rect r="r" b="b" t="t" l="l"/>
              <a:pathLst>
                <a:path h="248655" w="404167">
                  <a:moveTo>
                    <a:pt x="0" y="0"/>
                  </a:moveTo>
                  <a:lnTo>
                    <a:pt x="404167" y="0"/>
                  </a:lnTo>
                  <a:lnTo>
                    <a:pt x="404167" y="248655"/>
                  </a:lnTo>
                  <a:lnTo>
                    <a:pt x="0" y="248655"/>
                  </a:lnTo>
                  <a:close/>
                </a:path>
              </a:pathLst>
            </a:custGeom>
            <a:solidFill>
              <a:srgbClr val="D98C72"/>
            </a:solidFill>
            <a:ln cap="sq">
              <a:noFill/>
              <a:prstDash val="solid"/>
              <a:miter/>
            </a:ln>
          </p:spPr>
        </p:sp>
        <p:sp>
          <p:nvSpPr>
            <p:cNvPr name="TextBox 25" id="25"/>
            <p:cNvSpPr txBox="true"/>
            <p:nvPr/>
          </p:nvSpPr>
          <p:spPr>
            <a:xfrm>
              <a:off x="0" y="-47625"/>
              <a:ext cx="404167" cy="296280"/>
            </a:xfrm>
            <a:prstGeom prst="rect">
              <a:avLst/>
            </a:prstGeom>
          </p:spPr>
          <p:txBody>
            <a:bodyPr anchor="ctr" rtlCol="false" tIns="254000" lIns="254000" bIns="254000" rIns="254000"/>
            <a:lstStyle/>
            <a:p>
              <a:pPr algn="ctr">
                <a:lnSpc>
                  <a:spcPts val="3359"/>
                </a:lnSpc>
              </a:pPr>
              <a:r>
                <a:rPr lang="en-US" sz="2399">
                  <a:solidFill>
                    <a:srgbClr val="FFFFFF"/>
                  </a:solidFill>
                  <a:latin typeface="Inter"/>
                </a:rPr>
                <a:t>Childbearing</a:t>
              </a:r>
            </a:p>
          </p:txBody>
        </p:sp>
      </p:grpSp>
      <p:sp>
        <p:nvSpPr>
          <p:cNvPr name="AutoShape 26" id="26"/>
          <p:cNvSpPr/>
          <p:nvPr/>
        </p:nvSpPr>
        <p:spPr>
          <a:xfrm flipV="true">
            <a:off x="13364577" y="2827156"/>
            <a:ext cx="601464" cy="4127"/>
          </a:xfrm>
          <a:prstGeom prst="line">
            <a:avLst/>
          </a:prstGeom>
          <a:ln cap="flat" w="47625">
            <a:solidFill>
              <a:srgbClr val="E3B2BF"/>
            </a:solidFill>
            <a:prstDash val="solid"/>
            <a:headEnd type="none" len="sm" w="sm"/>
            <a:tailEnd type="arrow" len="sm" w="med"/>
          </a:ln>
        </p:spPr>
      </p:sp>
      <p:grpSp>
        <p:nvGrpSpPr>
          <p:cNvPr name="Group 27" id="27"/>
          <p:cNvGrpSpPr/>
          <p:nvPr/>
        </p:nvGrpSpPr>
        <p:grpSpPr>
          <a:xfrm rot="0">
            <a:off x="8240922" y="2262737"/>
            <a:ext cx="2506109" cy="1106601"/>
            <a:chOff x="0" y="0"/>
            <a:chExt cx="445681" cy="196796"/>
          </a:xfrm>
        </p:grpSpPr>
        <p:sp>
          <p:nvSpPr>
            <p:cNvPr name="Freeform 28" id="28"/>
            <p:cNvSpPr/>
            <p:nvPr/>
          </p:nvSpPr>
          <p:spPr>
            <a:xfrm flipH="false" flipV="false" rot="0">
              <a:off x="0" y="0"/>
              <a:ext cx="445681" cy="196796"/>
            </a:xfrm>
            <a:custGeom>
              <a:avLst/>
              <a:gdLst/>
              <a:ahLst/>
              <a:cxnLst/>
              <a:rect r="r" b="b" t="t" l="l"/>
              <a:pathLst>
                <a:path h="196796" w="445681">
                  <a:moveTo>
                    <a:pt x="0" y="0"/>
                  </a:moveTo>
                  <a:lnTo>
                    <a:pt x="445681" y="0"/>
                  </a:lnTo>
                  <a:lnTo>
                    <a:pt x="445681" y="196796"/>
                  </a:lnTo>
                  <a:lnTo>
                    <a:pt x="0" y="196796"/>
                  </a:lnTo>
                  <a:close/>
                </a:path>
              </a:pathLst>
            </a:custGeom>
            <a:solidFill>
              <a:srgbClr val="D98C72"/>
            </a:solidFill>
            <a:ln cap="sq">
              <a:noFill/>
              <a:prstDash val="solid"/>
              <a:miter/>
            </a:ln>
          </p:spPr>
        </p:sp>
        <p:sp>
          <p:nvSpPr>
            <p:cNvPr name="TextBox 29" id="29"/>
            <p:cNvSpPr txBox="true"/>
            <p:nvPr/>
          </p:nvSpPr>
          <p:spPr>
            <a:xfrm>
              <a:off x="0" y="-47625"/>
              <a:ext cx="445681" cy="244421"/>
            </a:xfrm>
            <a:prstGeom prst="rect">
              <a:avLst/>
            </a:prstGeom>
          </p:spPr>
          <p:txBody>
            <a:bodyPr anchor="ctr" rtlCol="false" tIns="254000" lIns="254000" bIns="254000" rIns="254000"/>
            <a:lstStyle/>
            <a:p>
              <a:pPr algn="ctr">
                <a:lnSpc>
                  <a:spcPts val="3779"/>
                </a:lnSpc>
              </a:pPr>
              <a:r>
                <a:rPr lang="en-US" sz="2699">
                  <a:solidFill>
                    <a:srgbClr val="FFFFFF"/>
                  </a:solidFill>
                  <a:latin typeface="Inter"/>
                </a:rPr>
                <a:t>Family Size</a:t>
              </a:r>
            </a:p>
          </p:txBody>
        </p:sp>
      </p:grpSp>
      <p:sp>
        <p:nvSpPr>
          <p:cNvPr name="AutoShape 30" id="30"/>
          <p:cNvSpPr/>
          <p:nvPr/>
        </p:nvSpPr>
        <p:spPr>
          <a:xfrm flipH="true" flipV="true">
            <a:off x="10747031" y="2822677"/>
            <a:ext cx="630982" cy="3343"/>
          </a:xfrm>
          <a:prstGeom prst="line">
            <a:avLst/>
          </a:prstGeom>
          <a:ln cap="flat" w="47625">
            <a:solidFill>
              <a:srgbClr val="E3B2BF"/>
            </a:solidFill>
            <a:prstDash val="solid"/>
            <a:headEnd type="none" len="sm" w="sm"/>
            <a:tailEnd type="arrow" len="sm" w="med"/>
          </a:ln>
        </p:spPr>
      </p:sp>
      <p:sp>
        <p:nvSpPr>
          <p:cNvPr name="AutoShape 31" id="31"/>
          <p:cNvSpPr/>
          <p:nvPr/>
        </p:nvSpPr>
        <p:spPr>
          <a:xfrm flipV="true">
            <a:off x="16238707" y="2819756"/>
            <a:ext cx="342547" cy="1714"/>
          </a:xfrm>
          <a:prstGeom prst="line">
            <a:avLst/>
          </a:prstGeom>
          <a:ln cap="flat" w="47625">
            <a:solidFill>
              <a:srgbClr val="E3B2BF"/>
            </a:solidFill>
            <a:prstDash val="solid"/>
            <a:headEnd type="none" len="sm" w="sm"/>
            <a:tailEnd type="arrow" len="sm" w="med"/>
          </a:ln>
        </p:spPr>
      </p:sp>
      <p:sp>
        <p:nvSpPr>
          <p:cNvPr name="AutoShape 32" id="32"/>
          <p:cNvSpPr/>
          <p:nvPr/>
        </p:nvSpPr>
        <p:spPr>
          <a:xfrm flipV="true">
            <a:off x="15102374" y="1568931"/>
            <a:ext cx="0" cy="559119"/>
          </a:xfrm>
          <a:prstGeom prst="line">
            <a:avLst/>
          </a:prstGeom>
          <a:ln cap="flat" w="47625">
            <a:solidFill>
              <a:srgbClr val="E3B2BF"/>
            </a:solidFill>
            <a:prstDash val="solid"/>
            <a:headEnd type="none" len="sm" w="sm"/>
            <a:tailEnd type="arrow" len="sm" w="med"/>
          </a:ln>
        </p:spPr>
      </p:sp>
      <p:grpSp>
        <p:nvGrpSpPr>
          <p:cNvPr name="Group 33" id="33"/>
          <p:cNvGrpSpPr/>
          <p:nvPr/>
        </p:nvGrpSpPr>
        <p:grpSpPr>
          <a:xfrm rot="0">
            <a:off x="16581254" y="2216919"/>
            <a:ext cx="1486132" cy="1198238"/>
            <a:chOff x="0" y="0"/>
            <a:chExt cx="264291" cy="213092"/>
          </a:xfrm>
        </p:grpSpPr>
        <p:sp>
          <p:nvSpPr>
            <p:cNvPr name="Freeform 34" id="34"/>
            <p:cNvSpPr/>
            <p:nvPr/>
          </p:nvSpPr>
          <p:spPr>
            <a:xfrm flipH="false" flipV="false" rot="0">
              <a:off x="0" y="0"/>
              <a:ext cx="264291" cy="213092"/>
            </a:xfrm>
            <a:custGeom>
              <a:avLst/>
              <a:gdLst/>
              <a:ahLst/>
              <a:cxnLst/>
              <a:rect r="r" b="b" t="t" l="l"/>
              <a:pathLst>
                <a:path h="213092" w="264291">
                  <a:moveTo>
                    <a:pt x="0" y="0"/>
                  </a:moveTo>
                  <a:lnTo>
                    <a:pt x="264291" y="0"/>
                  </a:lnTo>
                  <a:lnTo>
                    <a:pt x="264291" y="213092"/>
                  </a:lnTo>
                  <a:lnTo>
                    <a:pt x="0" y="213092"/>
                  </a:lnTo>
                  <a:close/>
                </a:path>
              </a:pathLst>
            </a:custGeom>
            <a:solidFill>
              <a:srgbClr val="ADC2DB"/>
            </a:solidFill>
            <a:ln cap="sq">
              <a:noFill/>
              <a:prstDash val="solid"/>
              <a:miter/>
            </a:ln>
          </p:spPr>
        </p:sp>
        <p:sp>
          <p:nvSpPr>
            <p:cNvPr name="TextBox 35" id="35"/>
            <p:cNvSpPr txBox="true"/>
            <p:nvPr/>
          </p:nvSpPr>
          <p:spPr>
            <a:xfrm>
              <a:off x="0" y="-47625"/>
              <a:ext cx="264291" cy="260717"/>
            </a:xfrm>
            <a:prstGeom prst="rect">
              <a:avLst/>
            </a:prstGeom>
          </p:spPr>
          <p:txBody>
            <a:bodyPr anchor="ctr" rtlCol="false" tIns="254000" lIns="254000" bIns="254000" rIns="254000"/>
            <a:lstStyle/>
            <a:p>
              <a:pPr algn="ctr">
                <a:lnSpc>
                  <a:spcPts val="3639"/>
                </a:lnSpc>
              </a:pPr>
              <a:r>
                <a:rPr lang="en-US" sz="2599">
                  <a:solidFill>
                    <a:srgbClr val="FFFFFF"/>
                  </a:solidFill>
                  <a:latin typeface="Inter"/>
                </a:rPr>
                <a:t>IVF</a:t>
              </a:r>
            </a:p>
          </p:txBody>
        </p:sp>
      </p:grpSp>
      <p:grpSp>
        <p:nvGrpSpPr>
          <p:cNvPr name="Group 36" id="36"/>
          <p:cNvGrpSpPr/>
          <p:nvPr/>
        </p:nvGrpSpPr>
        <p:grpSpPr>
          <a:xfrm rot="0">
            <a:off x="13857081" y="350236"/>
            <a:ext cx="2490586" cy="1218695"/>
            <a:chOff x="0" y="0"/>
            <a:chExt cx="442921" cy="216730"/>
          </a:xfrm>
        </p:grpSpPr>
        <p:sp>
          <p:nvSpPr>
            <p:cNvPr name="Freeform 37" id="37"/>
            <p:cNvSpPr/>
            <p:nvPr/>
          </p:nvSpPr>
          <p:spPr>
            <a:xfrm flipH="false" flipV="false" rot="0">
              <a:off x="0" y="0"/>
              <a:ext cx="442921" cy="216730"/>
            </a:xfrm>
            <a:custGeom>
              <a:avLst/>
              <a:gdLst/>
              <a:ahLst/>
              <a:cxnLst/>
              <a:rect r="r" b="b" t="t" l="l"/>
              <a:pathLst>
                <a:path h="216730" w="442921">
                  <a:moveTo>
                    <a:pt x="0" y="0"/>
                  </a:moveTo>
                  <a:lnTo>
                    <a:pt x="442921" y="0"/>
                  </a:lnTo>
                  <a:lnTo>
                    <a:pt x="442921" y="216730"/>
                  </a:lnTo>
                  <a:lnTo>
                    <a:pt x="0" y="216730"/>
                  </a:lnTo>
                  <a:close/>
                </a:path>
              </a:pathLst>
            </a:custGeom>
            <a:solidFill>
              <a:srgbClr val="506991"/>
            </a:solidFill>
          </p:spPr>
        </p:sp>
        <p:sp>
          <p:nvSpPr>
            <p:cNvPr name="TextBox 38" id="38"/>
            <p:cNvSpPr txBox="true"/>
            <p:nvPr/>
          </p:nvSpPr>
          <p:spPr>
            <a:xfrm>
              <a:off x="0" y="-38100"/>
              <a:ext cx="442921" cy="254830"/>
            </a:xfrm>
            <a:prstGeom prst="rect">
              <a:avLst/>
            </a:prstGeom>
          </p:spPr>
          <p:txBody>
            <a:bodyPr anchor="ctr" rtlCol="false" tIns="254000" lIns="254000" bIns="254000" rIns="254000"/>
            <a:lstStyle/>
            <a:p>
              <a:pPr algn="ctr">
                <a:lnSpc>
                  <a:spcPts val="2939"/>
                </a:lnSpc>
              </a:pPr>
              <a:r>
                <a:rPr lang="en-US" sz="2099">
                  <a:solidFill>
                    <a:srgbClr val="FFFFFF"/>
                  </a:solidFill>
                  <a:latin typeface="Inter"/>
                </a:rPr>
                <a:t>Population Growth</a:t>
              </a:r>
            </a:p>
          </p:txBody>
        </p:sp>
      </p:grpSp>
      <p:grpSp>
        <p:nvGrpSpPr>
          <p:cNvPr name="Group 39" id="39"/>
          <p:cNvGrpSpPr/>
          <p:nvPr/>
        </p:nvGrpSpPr>
        <p:grpSpPr>
          <a:xfrm rot="0">
            <a:off x="7470860" y="6918002"/>
            <a:ext cx="3198837" cy="1245943"/>
            <a:chOff x="0" y="0"/>
            <a:chExt cx="568875" cy="221576"/>
          </a:xfrm>
        </p:grpSpPr>
        <p:sp>
          <p:nvSpPr>
            <p:cNvPr name="Freeform 40" id="40"/>
            <p:cNvSpPr/>
            <p:nvPr/>
          </p:nvSpPr>
          <p:spPr>
            <a:xfrm flipH="false" flipV="false" rot="0">
              <a:off x="0" y="0"/>
              <a:ext cx="568875" cy="221576"/>
            </a:xfrm>
            <a:custGeom>
              <a:avLst/>
              <a:gdLst/>
              <a:ahLst/>
              <a:cxnLst/>
              <a:rect r="r" b="b" t="t" l="l"/>
              <a:pathLst>
                <a:path h="221576" w="568875">
                  <a:moveTo>
                    <a:pt x="0" y="0"/>
                  </a:moveTo>
                  <a:lnTo>
                    <a:pt x="568875" y="0"/>
                  </a:lnTo>
                  <a:lnTo>
                    <a:pt x="568875" y="221576"/>
                  </a:lnTo>
                  <a:lnTo>
                    <a:pt x="0" y="221576"/>
                  </a:lnTo>
                  <a:close/>
                </a:path>
              </a:pathLst>
            </a:custGeom>
            <a:solidFill>
              <a:srgbClr val="D98C72"/>
            </a:solidFill>
            <a:ln cap="sq">
              <a:noFill/>
              <a:prstDash val="solid"/>
              <a:miter/>
            </a:ln>
          </p:spPr>
        </p:sp>
        <p:sp>
          <p:nvSpPr>
            <p:cNvPr name="TextBox 41" id="41"/>
            <p:cNvSpPr txBox="true"/>
            <p:nvPr/>
          </p:nvSpPr>
          <p:spPr>
            <a:xfrm>
              <a:off x="0" y="-47625"/>
              <a:ext cx="568875" cy="269201"/>
            </a:xfrm>
            <a:prstGeom prst="rect">
              <a:avLst/>
            </a:prstGeom>
          </p:spPr>
          <p:txBody>
            <a:bodyPr anchor="ctr" rtlCol="false" tIns="254000" lIns="254000" bIns="254000" rIns="254000"/>
            <a:lstStyle/>
            <a:p>
              <a:pPr algn="ctr">
                <a:lnSpc>
                  <a:spcPts val="3219"/>
                </a:lnSpc>
              </a:pPr>
              <a:r>
                <a:rPr lang="en-US" sz="2299">
                  <a:solidFill>
                    <a:srgbClr val="FFFFFF"/>
                  </a:solidFill>
                  <a:latin typeface="Inter"/>
                </a:rPr>
                <a:t>Abortion regulation</a:t>
              </a:r>
            </a:p>
          </p:txBody>
        </p:sp>
      </p:grpSp>
      <p:sp>
        <p:nvSpPr>
          <p:cNvPr name="AutoShape 42" id="42"/>
          <p:cNvSpPr/>
          <p:nvPr/>
        </p:nvSpPr>
        <p:spPr>
          <a:xfrm flipH="true">
            <a:off x="10669696" y="7523181"/>
            <a:ext cx="317115" cy="17792"/>
          </a:xfrm>
          <a:prstGeom prst="line">
            <a:avLst/>
          </a:prstGeom>
          <a:ln cap="flat" w="47625">
            <a:solidFill>
              <a:srgbClr val="E3B2BF"/>
            </a:solidFill>
            <a:prstDash val="solid"/>
            <a:headEnd type="none" len="sm" w="sm"/>
            <a:tailEnd type="arrow" len="sm" w="med"/>
          </a:ln>
        </p:spPr>
      </p:sp>
      <p:grpSp>
        <p:nvGrpSpPr>
          <p:cNvPr name="Group 43" id="43"/>
          <p:cNvGrpSpPr/>
          <p:nvPr/>
        </p:nvGrpSpPr>
        <p:grpSpPr>
          <a:xfrm rot="0">
            <a:off x="14748233" y="6419693"/>
            <a:ext cx="1986564" cy="2206977"/>
            <a:chOff x="0" y="0"/>
            <a:chExt cx="353287" cy="392484"/>
          </a:xfrm>
        </p:grpSpPr>
        <p:sp>
          <p:nvSpPr>
            <p:cNvPr name="Freeform 44" id="44"/>
            <p:cNvSpPr/>
            <p:nvPr/>
          </p:nvSpPr>
          <p:spPr>
            <a:xfrm flipH="false" flipV="false" rot="0">
              <a:off x="0" y="0"/>
              <a:ext cx="353287" cy="392484"/>
            </a:xfrm>
            <a:custGeom>
              <a:avLst/>
              <a:gdLst/>
              <a:ahLst/>
              <a:cxnLst/>
              <a:rect r="r" b="b" t="t" l="l"/>
              <a:pathLst>
                <a:path h="392484" w="353287">
                  <a:moveTo>
                    <a:pt x="0" y="0"/>
                  </a:moveTo>
                  <a:lnTo>
                    <a:pt x="353287" y="0"/>
                  </a:lnTo>
                  <a:lnTo>
                    <a:pt x="353287" y="392484"/>
                  </a:lnTo>
                  <a:lnTo>
                    <a:pt x="0" y="392484"/>
                  </a:lnTo>
                  <a:close/>
                </a:path>
              </a:pathLst>
            </a:custGeom>
            <a:solidFill>
              <a:srgbClr val="D98C72"/>
            </a:solidFill>
            <a:ln cap="sq">
              <a:noFill/>
              <a:prstDash val="solid"/>
              <a:miter/>
            </a:ln>
          </p:spPr>
        </p:sp>
        <p:sp>
          <p:nvSpPr>
            <p:cNvPr name="TextBox 45" id="45"/>
            <p:cNvSpPr txBox="true"/>
            <p:nvPr/>
          </p:nvSpPr>
          <p:spPr>
            <a:xfrm>
              <a:off x="0" y="-47625"/>
              <a:ext cx="353287" cy="440109"/>
            </a:xfrm>
            <a:prstGeom prst="rect">
              <a:avLst/>
            </a:prstGeom>
          </p:spPr>
          <p:txBody>
            <a:bodyPr anchor="ctr" rtlCol="false" tIns="254000" lIns="254000" bIns="254000" rIns="254000"/>
            <a:lstStyle/>
            <a:p>
              <a:pPr algn="ctr">
                <a:lnSpc>
                  <a:spcPts val="3359"/>
                </a:lnSpc>
              </a:pPr>
              <a:r>
                <a:rPr lang="en-US" sz="2399">
                  <a:solidFill>
                    <a:srgbClr val="FFFFFF"/>
                  </a:solidFill>
                  <a:latin typeface="Inter"/>
                </a:rPr>
                <a:t>One-child policy</a:t>
              </a:r>
            </a:p>
          </p:txBody>
        </p:sp>
      </p:grpSp>
      <p:sp>
        <p:nvSpPr>
          <p:cNvPr name="AutoShape 46" id="46"/>
          <p:cNvSpPr/>
          <p:nvPr/>
        </p:nvSpPr>
        <p:spPr>
          <a:xfrm>
            <a:off x="13767501" y="7523181"/>
            <a:ext cx="980731" cy="0"/>
          </a:xfrm>
          <a:prstGeom prst="line">
            <a:avLst/>
          </a:prstGeom>
          <a:ln cap="flat" w="47625">
            <a:solidFill>
              <a:srgbClr val="E3B2BF"/>
            </a:solidFill>
            <a:prstDash val="solid"/>
            <a:headEnd type="none" len="sm" w="sm"/>
            <a:tailEnd type="arrow" len="sm" w="med"/>
          </a:ln>
        </p:spPr>
      </p:sp>
      <p:sp>
        <p:nvSpPr>
          <p:cNvPr name="AutoShape 47" id="47"/>
          <p:cNvSpPr/>
          <p:nvPr/>
        </p:nvSpPr>
        <p:spPr>
          <a:xfrm>
            <a:off x="15741515" y="8626670"/>
            <a:ext cx="4360" cy="220880"/>
          </a:xfrm>
          <a:prstGeom prst="line">
            <a:avLst/>
          </a:prstGeom>
          <a:ln cap="flat" w="47625">
            <a:solidFill>
              <a:srgbClr val="E3B2BF"/>
            </a:solidFill>
            <a:prstDash val="solid"/>
            <a:headEnd type="none" len="sm" w="sm"/>
            <a:tailEnd type="arrow" len="sm" w="med"/>
          </a:ln>
        </p:spPr>
      </p:sp>
      <p:sp>
        <p:nvSpPr>
          <p:cNvPr name="AutoShape 48" id="48"/>
          <p:cNvSpPr/>
          <p:nvPr/>
        </p:nvSpPr>
        <p:spPr>
          <a:xfrm>
            <a:off x="9070278" y="8163945"/>
            <a:ext cx="0" cy="722913"/>
          </a:xfrm>
          <a:prstGeom prst="line">
            <a:avLst/>
          </a:prstGeom>
          <a:ln cap="flat" w="47625">
            <a:solidFill>
              <a:srgbClr val="E3B2BF"/>
            </a:solidFill>
            <a:prstDash val="solid"/>
            <a:headEnd type="none" len="sm" w="sm"/>
            <a:tailEnd type="arrow" len="sm" w="med"/>
          </a:ln>
        </p:spPr>
      </p:sp>
      <p:grpSp>
        <p:nvGrpSpPr>
          <p:cNvPr name="Group 49" id="49"/>
          <p:cNvGrpSpPr/>
          <p:nvPr/>
        </p:nvGrpSpPr>
        <p:grpSpPr>
          <a:xfrm rot="0">
            <a:off x="13986948" y="8847550"/>
            <a:ext cx="3540328" cy="1138585"/>
            <a:chOff x="0" y="0"/>
            <a:chExt cx="629605" cy="202484"/>
          </a:xfrm>
        </p:grpSpPr>
        <p:sp>
          <p:nvSpPr>
            <p:cNvPr name="Freeform 50" id="50"/>
            <p:cNvSpPr/>
            <p:nvPr/>
          </p:nvSpPr>
          <p:spPr>
            <a:xfrm flipH="false" flipV="false" rot="0">
              <a:off x="0" y="0"/>
              <a:ext cx="629605" cy="202484"/>
            </a:xfrm>
            <a:custGeom>
              <a:avLst/>
              <a:gdLst/>
              <a:ahLst/>
              <a:cxnLst/>
              <a:rect r="r" b="b" t="t" l="l"/>
              <a:pathLst>
                <a:path h="202484" w="629605">
                  <a:moveTo>
                    <a:pt x="0" y="0"/>
                  </a:moveTo>
                  <a:lnTo>
                    <a:pt x="629605" y="0"/>
                  </a:lnTo>
                  <a:lnTo>
                    <a:pt x="629605" y="202484"/>
                  </a:lnTo>
                  <a:lnTo>
                    <a:pt x="0" y="202484"/>
                  </a:lnTo>
                  <a:close/>
                </a:path>
              </a:pathLst>
            </a:custGeom>
            <a:solidFill>
              <a:srgbClr val="506991"/>
            </a:solidFill>
          </p:spPr>
        </p:sp>
        <p:sp>
          <p:nvSpPr>
            <p:cNvPr name="TextBox 51" id="51"/>
            <p:cNvSpPr txBox="true"/>
            <p:nvPr/>
          </p:nvSpPr>
          <p:spPr>
            <a:xfrm>
              <a:off x="0" y="-47625"/>
              <a:ext cx="629605" cy="250109"/>
            </a:xfrm>
            <a:prstGeom prst="rect">
              <a:avLst/>
            </a:prstGeom>
          </p:spPr>
          <p:txBody>
            <a:bodyPr anchor="ctr" rtlCol="false" tIns="254000" lIns="254000" bIns="254000" rIns="254000"/>
            <a:lstStyle/>
            <a:p>
              <a:pPr algn="ctr">
                <a:lnSpc>
                  <a:spcPts val="3219"/>
                </a:lnSpc>
              </a:pPr>
              <a:r>
                <a:rPr lang="en-US" sz="2299">
                  <a:solidFill>
                    <a:srgbClr val="FFFFFF"/>
                  </a:solidFill>
                  <a:latin typeface="Inter"/>
                </a:rPr>
                <a:t>Aging Population</a:t>
              </a:r>
            </a:p>
          </p:txBody>
        </p:sp>
      </p:grpSp>
      <p:grpSp>
        <p:nvGrpSpPr>
          <p:cNvPr name="Group 52" id="52"/>
          <p:cNvGrpSpPr/>
          <p:nvPr/>
        </p:nvGrpSpPr>
        <p:grpSpPr>
          <a:xfrm rot="0">
            <a:off x="7279462" y="8886858"/>
            <a:ext cx="3581632" cy="1059970"/>
            <a:chOff x="0" y="0"/>
            <a:chExt cx="636950" cy="188503"/>
          </a:xfrm>
        </p:grpSpPr>
        <p:sp>
          <p:nvSpPr>
            <p:cNvPr name="Freeform 53" id="53"/>
            <p:cNvSpPr/>
            <p:nvPr/>
          </p:nvSpPr>
          <p:spPr>
            <a:xfrm flipH="false" flipV="false" rot="0">
              <a:off x="0" y="0"/>
              <a:ext cx="636950" cy="188503"/>
            </a:xfrm>
            <a:custGeom>
              <a:avLst/>
              <a:gdLst/>
              <a:ahLst/>
              <a:cxnLst/>
              <a:rect r="r" b="b" t="t" l="l"/>
              <a:pathLst>
                <a:path h="188503" w="636950">
                  <a:moveTo>
                    <a:pt x="0" y="0"/>
                  </a:moveTo>
                  <a:lnTo>
                    <a:pt x="636950" y="0"/>
                  </a:lnTo>
                  <a:lnTo>
                    <a:pt x="636950" y="188503"/>
                  </a:lnTo>
                  <a:lnTo>
                    <a:pt x="0" y="188503"/>
                  </a:lnTo>
                  <a:close/>
                </a:path>
              </a:pathLst>
            </a:custGeom>
            <a:solidFill>
              <a:srgbClr val="506991"/>
            </a:solidFill>
          </p:spPr>
        </p:sp>
        <p:sp>
          <p:nvSpPr>
            <p:cNvPr name="TextBox 54" id="54"/>
            <p:cNvSpPr txBox="true"/>
            <p:nvPr/>
          </p:nvSpPr>
          <p:spPr>
            <a:xfrm>
              <a:off x="0" y="-38100"/>
              <a:ext cx="636950" cy="226603"/>
            </a:xfrm>
            <a:prstGeom prst="rect">
              <a:avLst/>
            </a:prstGeom>
          </p:spPr>
          <p:txBody>
            <a:bodyPr anchor="ctr" rtlCol="false" tIns="254000" lIns="254000" bIns="254000" rIns="254000"/>
            <a:lstStyle/>
            <a:p>
              <a:pPr algn="ctr">
                <a:lnSpc>
                  <a:spcPts val="3079"/>
                </a:lnSpc>
              </a:pPr>
              <a:r>
                <a:rPr lang="en-US" sz="2199">
                  <a:solidFill>
                    <a:srgbClr val="FFFFFF"/>
                  </a:solidFill>
                  <a:latin typeface="Inter"/>
                </a:rPr>
                <a:t>Women’s rights</a:t>
              </a:r>
            </a:p>
          </p:txBody>
        </p:sp>
      </p:grpSp>
      <p:sp>
        <p:nvSpPr>
          <p:cNvPr name="TextBox 55" id="55"/>
          <p:cNvSpPr txBox="true"/>
          <p:nvPr/>
        </p:nvSpPr>
        <p:spPr>
          <a:xfrm rot="0">
            <a:off x="543002" y="229971"/>
            <a:ext cx="4437427" cy="1000125"/>
          </a:xfrm>
          <a:prstGeom prst="rect">
            <a:avLst/>
          </a:prstGeom>
        </p:spPr>
        <p:txBody>
          <a:bodyPr anchor="t" rtlCol="false" tIns="0" lIns="0" bIns="0" rIns="0">
            <a:spAutoFit/>
          </a:bodyPr>
          <a:lstStyle/>
          <a:p>
            <a:pPr algn="l">
              <a:lnSpc>
                <a:spcPts val="7919"/>
              </a:lnSpc>
            </a:pPr>
            <a:r>
              <a:rPr lang="en-US" sz="6599">
                <a:solidFill>
                  <a:srgbClr val="506991"/>
                </a:solidFill>
                <a:latin typeface="TT Firs Neue Bold"/>
              </a:rPr>
              <a:t>Agenda</a:t>
            </a:r>
          </a:p>
        </p:txBody>
      </p:sp>
      <p:sp>
        <p:nvSpPr>
          <p:cNvPr name="TextBox 56" id="56"/>
          <p:cNvSpPr txBox="true"/>
          <p:nvPr/>
        </p:nvSpPr>
        <p:spPr>
          <a:xfrm rot="0">
            <a:off x="363775" y="1636529"/>
            <a:ext cx="5580221" cy="580390"/>
          </a:xfrm>
          <a:prstGeom prst="rect">
            <a:avLst/>
          </a:prstGeom>
        </p:spPr>
        <p:txBody>
          <a:bodyPr anchor="t" rtlCol="false" tIns="0" lIns="0" bIns="0" rIns="0">
            <a:spAutoFit/>
          </a:bodyPr>
          <a:lstStyle/>
          <a:p>
            <a:pPr algn="ctr">
              <a:lnSpc>
                <a:spcPts val="4759"/>
              </a:lnSpc>
            </a:pPr>
            <a:r>
              <a:rPr lang="en-US" sz="3399">
                <a:solidFill>
                  <a:srgbClr val="506991"/>
                </a:solidFill>
                <a:latin typeface="Canva Sans"/>
              </a:rPr>
              <a:t>Add a little bit of body text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7806733">
            <a:off x="-4513068" y="-473105"/>
            <a:ext cx="11445127" cy="6513318"/>
          </a:xfrm>
          <a:custGeom>
            <a:avLst/>
            <a:gdLst/>
            <a:ahLst/>
            <a:cxnLst/>
            <a:rect r="r" b="b" t="t" l="l"/>
            <a:pathLst>
              <a:path h="6513318" w="11445127">
                <a:moveTo>
                  <a:pt x="11445127" y="6513317"/>
                </a:moveTo>
                <a:lnTo>
                  <a:pt x="0" y="6513317"/>
                </a:lnTo>
                <a:lnTo>
                  <a:pt x="0" y="0"/>
                </a:lnTo>
                <a:lnTo>
                  <a:pt x="11445127" y="0"/>
                </a:lnTo>
                <a:lnTo>
                  <a:pt x="11445127" y="6513317"/>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4613198">
            <a:off x="-5240593" y="6966762"/>
            <a:ext cx="13737732" cy="7818019"/>
          </a:xfrm>
          <a:custGeom>
            <a:avLst/>
            <a:gdLst/>
            <a:ahLst/>
            <a:cxnLst/>
            <a:rect r="r" b="b" t="t" l="l"/>
            <a:pathLst>
              <a:path h="7818019" w="13737732">
                <a:moveTo>
                  <a:pt x="0" y="0"/>
                </a:moveTo>
                <a:lnTo>
                  <a:pt x="13737733" y="0"/>
                </a:lnTo>
                <a:lnTo>
                  <a:pt x="13737733" y="7818019"/>
                </a:lnTo>
                <a:lnTo>
                  <a:pt x="0" y="7818019"/>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810243" y="3958652"/>
            <a:ext cx="9760695" cy="1184848"/>
          </a:xfrm>
          <a:prstGeom prst="rect">
            <a:avLst/>
          </a:prstGeom>
        </p:spPr>
        <p:txBody>
          <a:bodyPr anchor="t" rtlCol="false" tIns="0" lIns="0" bIns="0" rIns="0">
            <a:spAutoFit/>
          </a:bodyPr>
          <a:lstStyle/>
          <a:p>
            <a:pPr algn="ctr">
              <a:lnSpc>
                <a:spcPts val="9742"/>
              </a:lnSpc>
            </a:pPr>
            <a:r>
              <a:rPr lang="en-US" sz="6959">
                <a:solidFill>
                  <a:srgbClr val="5CE1E6"/>
                </a:solidFill>
                <a:latin typeface="Canva Sans"/>
              </a:rPr>
              <a:t>World Population </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144443" y="3979535"/>
            <a:ext cx="345455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Births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00000">
            <a:off x="-6685910" y="-3965832"/>
            <a:ext cx="18345854" cy="13809425"/>
          </a:xfrm>
          <a:custGeom>
            <a:avLst/>
            <a:gdLst/>
            <a:ahLst/>
            <a:cxnLst/>
            <a:rect r="r" b="b" t="t" l="l"/>
            <a:pathLst>
              <a:path h="13809425" w="18345854">
                <a:moveTo>
                  <a:pt x="0" y="0"/>
                </a:moveTo>
                <a:lnTo>
                  <a:pt x="18345854" y="0"/>
                </a:lnTo>
                <a:lnTo>
                  <a:pt x="18345854" y="13809424"/>
                </a:lnTo>
                <a:lnTo>
                  <a:pt x="0" y="13809424"/>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8938641">
            <a:off x="10598102" y="6341554"/>
            <a:ext cx="9981902" cy="5680610"/>
          </a:xfrm>
          <a:custGeom>
            <a:avLst/>
            <a:gdLst/>
            <a:ahLst/>
            <a:cxnLst/>
            <a:rect r="r" b="b" t="t" l="l"/>
            <a:pathLst>
              <a:path h="5680610" w="9981902">
                <a:moveTo>
                  <a:pt x="0" y="0"/>
                </a:moveTo>
                <a:lnTo>
                  <a:pt x="9981903" y="0"/>
                </a:lnTo>
                <a:lnTo>
                  <a:pt x="9981903" y="5680610"/>
                </a:lnTo>
                <a:lnTo>
                  <a:pt x="0" y="5680610"/>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341041" y="485781"/>
            <a:ext cx="9296559" cy="795007"/>
          </a:xfrm>
          <a:prstGeom prst="rect">
            <a:avLst/>
          </a:prstGeom>
        </p:spPr>
        <p:txBody>
          <a:bodyPr anchor="t" rtlCol="false" tIns="0" lIns="0" bIns="0" rIns="0">
            <a:spAutoFit/>
          </a:bodyPr>
          <a:lstStyle/>
          <a:p>
            <a:pPr algn="ctr">
              <a:lnSpc>
                <a:spcPts val="6580"/>
              </a:lnSpc>
            </a:pPr>
            <a:r>
              <a:rPr lang="en-US" sz="4700">
                <a:solidFill>
                  <a:srgbClr val="000000"/>
                </a:solidFill>
                <a:latin typeface="Canva Sans Bold"/>
              </a:rPr>
              <a:t>Growth Rate and Why it Matters</a:t>
            </a:r>
          </a:p>
        </p:txBody>
      </p:sp>
      <p:sp>
        <p:nvSpPr>
          <p:cNvPr name="TextBox 5" id="5"/>
          <p:cNvSpPr txBox="true"/>
          <p:nvPr/>
        </p:nvSpPr>
        <p:spPr>
          <a:xfrm rot="0">
            <a:off x="7522198" y="2150009"/>
            <a:ext cx="2569686" cy="764585"/>
          </a:xfrm>
          <a:prstGeom prst="rect">
            <a:avLst/>
          </a:prstGeom>
        </p:spPr>
        <p:txBody>
          <a:bodyPr anchor="t" rtlCol="false" tIns="0" lIns="0" bIns="0" rIns="0">
            <a:spAutoFit/>
          </a:bodyPr>
          <a:lstStyle/>
          <a:p>
            <a:pPr algn="ctr">
              <a:lnSpc>
                <a:spcPts val="6157"/>
              </a:lnSpc>
            </a:pPr>
            <a:r>
              <a:rPr lang="en-US" sz="4398">
                <a:solidFill>
                  <a:srgbClr val="000000"/>
                </a:solidFill>
                <a:latin typeface="Canva Sans"/>
              </a:rPr>
              <a:t>Positives </a:t>
            </a:r>
          </a:p>
        </p:txBody>
      </p:sp>
      <p:sp>
        <p:nvSpPr>
          <p:cNvPr name="TextBox 6" id="6"/>
          <p:cNvSpPr txBox="true"/>
          <p:nvPr/>
        </p:nvSpPr>
        <p:spPr>
          <a:xfrm rot="0">
            <a:off x="12926975" y="2237016"/>
            <a:ext cx="2662079" cy="764585"/>
          </a:xfrm>
          <a:prstGeom prst="rect">
            <a:avLst/>
          </a:prstGeom>
        </p:spPr>
        <p:txBody>
          <a:bodyPr anchor="t" rtlCol="false" tIns="0" lIns="0" bIns="0" rIns="0">
            <a:spAutoFit/>
          </a:bodyPr>
          <a:lstStyle/>
          <a:p>
            <a:pPr algn="ctr">
              <a:lnSpc>
                <a:spcPts val="6157"/>
              </a:lnSpc>
            </a:pPr>
            <a:r>
              <a:rPr lang="en-US" sz="4398">
                <a:solidFill>
                  <a:srgbClr val="000000"/>
                </a:solidFill>
                <a:latin typeface="Canva Sans"/>
              </a:rPr>
              <a:t>Negatives</a:t>
            </a:r>
          </a:p>
        </p:txBody>
      </p:sp>
      <p:sp>
        <p:nvSpPr>
          <p:cNvPr name="TextBox 7" id="7"/>
          <p:cNvSpPr txBox="true"/>
          <p:nvPr/>
        </p:nvSpPr>
        <p:spPr>
          <a:xfrm rot="0">
            <a:off x="12731833" y="3882176"/>
            <a:ext cx="3340649" cy="2724406"/>
          </a:xfrm>
          <a:prstGeom prst="rect">
            <a:avLst/>
          </a:prstGeom>
        </p:spPr>
        <p:txBody>
          <a:bodyPr anchor="t" rtlCol="false" tIns="0" lIns="0" bIns="0" rIns="0">
            <a:spAutoFit/>
          </a:bodyPr>
          <a:lstStyle/>
          <a:p>
            <a:pPr algn="ctr">
              <a:lnSpc>
                <a:spcPts val="3660"/>
              </a:lnSpc>
              <a:spcBef>
                <a:spcPct val="0"/>
              </a:spcBef>
            </a:pPr>
            <a:r>
              <a:rPr lang="en-US" sz="2614">
                <a:solidFill>
                  <a:srgbClr val="000000"/>
                </a:solidFill>
                <a:latin typeface="Inter"/>
              </a:rPr>
              <a:t>ifficulties in funding entitlement programs because there are fewer workers relative to retirees</a:t>
            </a:r>
          </a:p>
        </p:txBody>
      </p:sp>
      <p:sp>
        <p:nvSpPr>
          <p:cNvPr name="TextBox 8" id="8"/>
          <p:cNvSpPr txBox="true"/>
          <p:nvPr/>
        </p:nvSpPr>
        <p:spPr>
          <a:xfrm rot="0">
            <a:off x="12670310" y="3224695"/>
            <a:ext cx="3402171" cy="438406"/>
          </a:xfrm>
          <a:prstGeom prst="rect">
            <a:avLst/>
          </a:prstGeom>
        </p:spPr>
        <p:txBody>
          <a:bodyPr anchor="t" rtlCol="false" tIns="0" lIns="0" bIns="0" rIns="0">
            <a:spAutoFit/>
          </a:bodyPr>
          <a:lstStyle/>
          <a:p>
            <a:pPr algn="ctr">
              <a:lnSpc>
                <a:spcPts val="3660"/>
              </a:lnSpc>
              <a:spcBef>
                <a:spcPct val="0"/>
              </a:spcBef>
            </a:pPr>
            <a:r>
              <a:rPr lang="en-US" sz="2614">
                <a:solidFill>
                  <a:srgbClr val="000000"/>
                </a:solidFill>
                <a:latin typeface="Inter"/>
              </a:rPr>
              <a:t>longer retirement 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503703">
            <a:off x="199178" y="-5376292"/>
            <a:ext cx="15779656" cy="11877778"/>
          </a:xfrm>
          <a:custGeom>
            <a:avLst/>
            <a:gdLst/>
            <a:ahLst/>
            <a:cxnLst/>
            <a:rect r="r" b="b" t="t" l="l"/>
            <a:pathLst>
              <a:path h="11877778" w="15779656">
                <a:moveTo>
                  <a:pt x="15779656" y="0"/>
                </a:moveTo>
                <a:lnTo>
                  <a:pt x="0" y="0"/>
                </a:lnTo>
                <a:lnTo>
                  <a:pt x="0" y="11877778"/>
                </a:lnTo>
                <a:lnTo>
                  <a:pt x="15779656" y="11877778"/>
                </a:lnTo>
                <a:lnTo>
                  <a:pt x="15779656"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827218" y="313305"/>
            <a:ext cx="14633564" cy="1812479"/>
            <a:chOff x="0" y="0"/>
            <a:chExt cx="19511419" cy="2416639"/>
          </a:xfrm>
        </p:grpSpPr>
        <p:sp>
          <p:nvSpPr>
            <p:cNvPr name="TextBox 4" id="4"/>
            <p:cNvSpPr txBox="true"/>
            <p:nvPr/>
          </p:nvSpPr>
          <p:spPr>
            <a:xfrm rot="0">
              <a:off x="0" y="1891494"/>
              <a:ext cx="19511419" cy="525145"/>
            </a:xfrm>
            <a:prstGeom prst="rect">
              <a:avLst/>
            </a:prstGeom>
          </p:spPr>
          <p:txBody>
            <a:bodyPr anchor="t" rtlCol="false" tIns="0" lIns="0" bIns="0" rIns="0">
              <a:spAutoFit/>
            </a:bodyPr>
            <a:lstStyle/>
            <a:p>
              <a:pPr algn="ctr">
                <a:lnSpc>
                  <a:spcPts val="3359"/>
                </a:lnSpc>
              </a:pPr>
            </a:p>
          </p:txBody>
        </p:sp>
        <p:sp>
          <p:nvSpPr>
            <p:cNvPr name="TextBox 5" id="5"/>
            <p:cNvSpPr txBox="true"/>
            <p:nvPr/>
          </p:nvSpPr>
          <p:spPr>
            <a:xfrm rot="0">
              <a:off x="0" y="0"/>
              <a:ext cx="19511419" cy="1714500"/>
            </a:xfrm>
            <a:prstGeom prst="rect">
              <a:avLst/>
            </a:prstGeom>
          </p:spPr>
          <p:txBody>
            <a:bodyPr anchor="t" rtlCol="false" tIns="0" lIns="0" bIns="0" rIns="0">
              <a:spAutoFit/>
            </a:bodyPr>
            <a:lstStyle/>
            <a:p>
              <a:pPr algn="ctr">
                <a:lnSpc>
                  <a:spcPts val="10199"/>
                </a:lnSpc>
              </a:pPr>
              <a:r>
                <a:rPr lang="en-US" sz="8499">
                  <a:solidFill>
                    <a:srgbClr val="000000"/>
                  </a:solidFill>
                  <a:latin typeface="TT Firs Neue"/>
                </a:rPr>
                <a:t>living longer</a:t>
              </a:r>
            </a:p>
          </p:txBody>
        </p:sp>
      </p:grpSp>
      <p:sp>
        <p:nvSpPr>
          <p:cNvPr name="Freeform 6" id="6"/>
          <p:cNvSpPr/>
          <p:nvPr/>
        </p:nvSpPr>
        <p:spPr>
          <a:xfrm flipH="true" flipV="false" rot="-5294160">
            <a:off x="-9716323" y="-53218"/>
            <a:ext cx="15779656" cy="11877778"/>
          </a:xfrm>
          <a:custGeom>
            <a:avLst/>
            <a:gdLst/>
            <a:ahLst/>
            <a:cxnLst/>
            <a:rect r="r" b="b" t="t" l="l"/>
            <a:pathLst>
              <a:path h="11877778" w="15779656">
                <a:moveTo>
                  <a:pt x="15779656" y="0"/>
                </a:moveTo>
                <a:lnTo>
                  <a:pt x="0" y="0"/>
                </a:lnTo>
                <a:lnTo>
                  <a:pt x="0" y="11877777"/>
                </a:lnTo>
                <a:lnTo>
                  <a:pt x="15779656" y="11877777"/>
                </a:lnTo>
                <a:lnTo>
                  <a:pt x="15779656"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1541" y="4960426"/>
            <a:ext cx="5894788" cy="5040044"/>
          </a:xfrm>
          <a:custGeom>
            <a:avLst/>
            <a:gdLst/>
            <a:ahLst/>
            <a:cxnLst/>
            <a:rect r="r" b="b" t="t" l="l"/>
            <a:pathLst>
              <a:path h="5040044" w="5894788">
                <a:moveTo>
                  <a:pt x="0" y="0"/>
                </a:moveTo>
                <a:lnTo>
                  <a:pt x="5894789" y="0"/>
                </a:lnTo>
                <a:lnTo>
                  <a:pt x="5894789" y="5040044"/>
                </a:lnTo>
                <a:lnTo>
                  <a:pt x="0" y="50400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00000">
            <a:off x="6985375" y="-1155512"/>
            <a:ext cx="18114206" cy="10308630"/>
          </a:xfrm>
          <a:custGeom>
            <a:avLst/>
            <a:gdLst/>
            <a:ahLst/>
            <a:cxnLst/>
            <a:rect r="r" b="b" t="t" l="l"/>
            <a:pathLst>
              <a:path h="10308630" w="18114206">
                <a:moveTo>
                  <a:pt x="0" y="0"/>
                </a:moveTo>
                <a:lnTo>
                  <a:pt x="18114206" y="0"/>
                </a:lnTo>
                <a:lnTo>
                  <a:pt x="18114206" y="10308630"/>
                </a:lnTo>
                <a:lnTo>
                  <a:pt x="0" y="10308630"/>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349487" y="6290625"/>
            <a:ext cx="3571599" cy="3644489"/>
          </a:xfrm>
          <a:custGeom>
            <a:avLst/>
            <a:gdLst/>
            <a:ahLst/>
            <a:cxnLst/>
            <a:rect r="r" b="b" t="t" l="l"/>
            <a:pathLst>
              <a:path h="3644489" w="3571599">
                <a:moveTo>
                  <a:pt x="0" y="0"/>
                </a:moveTo>
                <a:lnTo>
                  <a:pt x="3571598" y="0"/>
                </a:lnTo>
                <a:lnTo>
                  <a:pt x="3571598" y="3644489"/>
                </a:lnTo>
                <a:lnTo>
                  <a:pt x="0" y="36444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700996" y="384398"/>
            <a:ext cx="8701289" cy="1288604"/>
            <a:chOff x="0" y="0"/>
            <a:chExt cx="11601719" cy="1718139"/>
          </a:xfrm>
        </p:grpSpPr>
        <p:sp>
          <p:nvSpPr>
            <p:cNvPr name="TextBox 5" id="5"/>
            <p:cNvSpPr txBox="true"/>
            <p:nvPr/>
          </p:nvSpPr>
          <p:spPr>
            <a:xfrm rot="0">
              <a:off x="0" y="1192994"/>
              <a:ext cx="11601719" cy="525145"/>
            </a:xfrm>
            <a:prstGeom prst="rect">
              <a:avLst/>
            </a:prstGeom>
          </p:spPr>
          <p:txBody>
            <a:bodyPr anchor="t" rtlCol="false" tIns="0" lIns="0" bIns="0" rIns="0">
              <a:spAutoFit/>
            </a:bodyPr>
            <a:lstStyle/>
            <a:p>
              <a:pPr algn="l">
                <a:lnSpc>
                  <a:spcPts val="3359"/>
                </a:lnSpc>
              </a:pPr>
            </a:p>
          </p:txBody>
        </p:sp>
        <p:sp>
          <p:nvSpPr>
            <p:cNvPr name="TextBox 6" id="6"/>
            <p:cNvSpPr txBox="true"/>
            <p:nvPr/>
          </p:nvSpPr>
          <p:spPr>
            <a:xfrm rot="0">
              <a:off x="0" y="-9525"/>
              <a:ext cx="11601719" cy="1025525"/>
            </a:xfrm>
            <a:prstGeom prst="rect">
              <a:avLst/>
            </a:prstGeom>
          </p:spPr>
          <p:txBody>
            <a:bodyPr anchor="t" rtlCol="false" tIns="0" lIns="0" bIns="0" rIns="0">
              <a:spAutoFit/>
            </a:bodyPr>
            <a:lstStyle/>
            <a:p>
              <a:pPr algn="l">
                <a:lnSpc>
                  <a:spcPts val="6000"/>
                </a:lnSpc>
              </a:pPr>
              <a:r>
                <a:rPr lang="en-US" sz="5000">
                  <a:solidFill>
                    <a:srgbClr val="000000"/>
                  </a:solidFill>
                  <a:latin typeface="TT Firs Neue"/>
                </a:rPr>
                <a:t>Policies </a:t>
              </a:r>
            </a:p>
          </p:txBody>
        </p:sp>
      </p:grpSp>
      <p:sp>
        <p:nvSpPr>
          <p:cNvPr name="TextBox 7" id="7"/>
          <p:cNvSpPr txBox="true"/>
          <p:nvPr/>
        </p:nvSpPr>
        <p:spPr>
          <a:xfrm rot="0">
            <a:off x="369671" y="1429383"/>
            <a:ext cx="8480393" cy="4861242"/>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Old Standard"/>
              </a:rPr>
              <a:t>French family policies provide a diversified system of </a:t>
            </a:r>
            <a:r>
              <a:rPr lang="en-US" sz="2200">
                <a:solidFill>
                  <a:srgbClr val="000000"/>
                </a:solidFill>
                <a:latin typeface="Old Standard"/>
              </a:rPr>
              <a:t>supplementary resources in the form of money, time and services needed to raise children</a:t>
            </a:r>
          </a:p>
          <a:p>
            <a:pPr algn="just" marL="474981" indent="-237491" lvl="1">
              <a:lnSpc>
                <a:spcPts val="3080"/>
              </a:lnSpc>
              <a:buFont typeface="Arial"/>
              <a:buChar char="•"/>
            </a:pPr>
            <a:r>
              <a:rPr lang="en-US" sz="2200">
                <a:solidFill>
                  <a:srgbClr val="000000"/>
                </a:solidFill>
                <a:latin typeface="Old Standard"/>
              </a:rPr>
              <a:t>P</a:t>
            </a:r>
            <a:r>
              <a:rPr lang="en-US" sz="2200">
                <a:solidFill>
                  <a:srgbClr val="000000"/>
                </a:solidFill>
                <a:latin typeface="Old Standard"/>
              </a:rPr>
              <a:t>arents in Sweden (including LGBTQ+, adoptive and single parents) are legally entitled to a total of 480 days off work</a:t>
            </a:r>
          </a:p>
          <a:p>
            <a:pPr algn="just" marL="474981" indent="-237491" lvl="1">
              <a:lnSpc>
                <a:spcPts val="3080"/>
              </a:lnSpc>
              <a:buFont typeface="Arial"/>
              <a:buChar char="•"/>
            </a:pPr>
            <a:r>
              <a:rPr lang="en-US" sz="2200">
                <a:solidFill>
                  <a:srgbClr val="000000"/>
                </a:solidFill>
                <a:latin typeface="Old Standard"/>
              </a:rPr>
              <a:t>In Australia,their tax deductions for children and payments on the birth of a child were replaced with a universal per-child cash payment to the mother (or principal caregiver) called family allowance</a:t>
            </a:r>
          </a:p>
          <a:p>
            <a:pPr algn="l" marL="518160" indent="-259080" lvl="1">
              <a:lnSpc>
                <a:spcPts val="3359"/>
              </a:lnSpc>
              <a:buFont typeface="Arial"/>
              <a:buChar char="•"/>
            </a:pPr>
          </a:p>
          <a:p>
            <a:pPr algn="l">
              <a:lnSpc>
                <a:spcPts val="3359"/>
              </a:lnSpc>
            </a:pPr>
          </a:p>
          <a:p>
            <a:pPr algn="l">
              <a:lnSpc>
                <a:spcPts val="3359"/>
              </a:lnSpc>
            </a:pPr>
          </a:p>
        </p:txBody>
      </p:sp>
      <p:sp>
        <p:nvSpPr>
          <p:cNvPr name="TextBox 8" id="8"/>
          <p:cNvSpPr txBox="true"/>
          <p:nvPr/>
        </p:nvSpPr>
        <p:spPr>
          <a:xfrm rot="0">
            <a:off x="8041339" y="1091881"/>
            <a:ext cx="10808532" cy="820418"/>
          </a:xfrm>
          <a:prstGeom prst="rect">
            <a:avLst/>
          </a:prstGeom>
        </p:spPr>
        <p:txBody>
          <a:bodyPr anchor="t" rtlCol="false" tIns="0" lIns="0" bIns="0" rIns="0">
            <a:spAutoFit/>
          </a:bodyPr>
          <a:lstStyle/>
          <a:p>
            <a:pPr algn="ctr">
              <a:lnSpc>
                <a:spcPts val="3080"/>
              </a:lnSpc>
            </a:pPr>
            <a:r>
              <a:rPr lang="en-US" sz="2200">
                <a:solidFill>
                  <a:srgbClr val="F58A1F"/>
                </a:solidFill>
                <a:latin typeface="Old Standard Bold"/>
              </a:rPr>
              <a:t>Countries that spend the most on family benefits</a:t>
            </a:r>
          </a:p>
          <a:p>
            <a:pPr algn="ctr">
              <a:lnSpc>
                <a:spcPts val="3080"/>
              </a:lnSpc>
            </a:pPr>
            <a:r>
              <a:rPr lang="en-US" sz="2200">
                <a:solidFill>
                  <a:srgbClr val="F58A1F"/>
                </a:solidFill>
                <a:latin typeface="Old Standard Bold"/>
              </a:rPr>
              <a:t>Includes Cash, Services and Tax breaks for families</a:t>
            </a:r>
          </a:p>
        </p:txBody>
      </p:sp>
      <p:sp>
        <p:nvSpPr>
          <p:cNvPr name="TextBox 9" id="9"/>
          <p:cNvSpPr txBox="true"/>
          <p:nvPr/>
        </p:nvSpPr>
        <p:spPr>
          <a:xfrm rot="0">
            <a:off x="10928333" y="2306635"/>
            <a:ext cx="2087510" cy="4157629"/>
          </a:xfrm>
          <a:prstGeom prst="rect">
            <a:avLst/>
          </a:prstGeom>
        </p:spPr>
        <p:txBody>
          <a:bodyPr anchor="t" rtlCol="false" tIns="0" lIns="0" bIns="0" rIns="0">
            <a:spAutoFit/>
          </a:bodyPr>
          <a:lstStyle/>
          <a:p>
            <a:pPr algn="ctr">
              <a:lnSpc>
                <a:spcPts val="3499"/>
              </a:lnSpc>
            </a:pPr>
            <a:r>
              <a:rPr lang="en-US" sz="2499">
                <a:solidFill>
                  <a:srgbClr val="000000"/>
                </a:solidFill>
                <a:latin typeface="Canva Sans"/>
              </a:rPr>
              <a:t>Luxembourg</a:t>
            </a:r>
          </a:p>
          <a:p>
            <a:pPr algn="ctr">
              <a:lnSpc>
                <a:spcPts val="3499"/>
              </a:lnSpc>
            </a:pPr>
            <a:r>
              <a:rPr lang="en-US" sz="2499">
                <a:solidFill>
                  <a:srgbClr val="F58A1F"/>
                </a:solidFill>
                <a:latin typeface="Canva Sans"/>
              </a:rPr>
              <a:t>Sweden</a:t>
            </a:r>
          </a:p>
          <a:p>
            <a:pPr algn="ctr">
              <a:lnSpc>
                <a:spcPts val="3499"/>
              </a:lnSpc>
            </a:pPr>
            <a:r>
              <a:rPr lang="en-US" sz="2499">
                <a:solidFill>
                  <a:srgbClr val="000000"/>
                </a:solidFill>
                <a:latin typeface="Canva Sans"/>
              </a:rPr>
              <a:t>Poland</a:t>
            </a:r>
          </a:p>
          <a:p>
            <a:pPr algn="ctr">
              <a:lnSpc>
                <a:spcPts val="3499"/>
              </a:lnSpc>
            </a:pPr>
            <a:r>
              <a:rPr lang="en-US" sz="2499">
                <a:solidFill>
                  <a:srgbClr val="000000"/>
                </a:solidFill>
                <a:latin typeface="Canva Sans"/>
              </a:rPr>
              <a:t>Belgium</a:t>
            </a:r>
          </a:p>
          <a:p>
            <a:pPr algn="ctr">
              <a:lnSpc>
                <a:spcPts val="3499"/>
              </a:lnSpc>
            </a:pPr>
            <a:r>
              <a:rPr lang="en-US" sz="2499">
                <a:solidFill>
                  <a:srgbClr val="000000"/>
                </a:solidFill>
                <a:latin typeface="Canva Sans"/>
              </a:rPr>
              <a:t>New Zealand</a:t>
            </a:r>
          </a:p>
          <a:p>
            <a:pPr algn="ctr">
              <a:lnSpc>
                <a:spcPts val="3499"/>
              </a:lnSpc>
            </a:pPr>
            <a:r>
              <a:rPr lang="en-US" sz="2499">
                <a:solidFill>
                  <a:srgbClr val="000000"/>
                </a:solidFill>
                <a:latin typeface="Canva Sans"/>
              </a:rPr>
              <a:t>Finland</a:t>
            </a:r>
          </a:p>
          <a:p>
            <a:pPr algn="ctr">
              <a:lnSpc>
                <a:spcPts val="3499"/>
              </a:lnSpc>
            </a:pPr>
            <a:r>
              <a:rPr lang="en-US" sz="2499">
                <a:solidFill>
                  <a:srgbClr val="F58A1F"/>
                </a:solidFill>
                <a:latin typeface="Canva Sans"/>
              </a:rPr>
              <a:t>France</a:t>
            </a:r>
          </a:p>
          <a:p>
            <a:pPr algn="ctr">
              <a:lnSpc>
                <a:spcPts val="3499"/>
              </a:lnSpc>
            </a:pPr>
            <a:r>
              <a:rPr lang="en-US" sz="2499">
                <a:solidFill>
                  <a:srgbClr val="F58A1F"/>
                </a:solidFill>
                <a:latin typeface="Canva Sans"/>
              </a:rPr>
              <a:t>Norway</a:t>
            </a:r>
          </a:p>
          <a:p>
            <a:pPr algn="ctr">
              <a:lnSpc>
                <a:spcPts val="2978"/>
              </a:lnSpc>
            </a:pPr>
          </a:p>
          <a:p>
            <a:pPr algn="ctr">
              <a:lnSpc>
                <a:spcPts val="2278"/>
              </a:lnSpc>
            </a:pPr>
          </a:p>
        </p:txBody>
      </p:sp>
      <p:sp>
        <p:nvSpPr>
          <p:cNvPr name="TextBox 10" id="10"/>
          <p:cNvSpPr txBox="true"/>
          <p:nvPr/>
        </p:nvSpPr>
        <p:spPr>
          <a:xfrm rot="0">
            <a:off x="13609233" y="2306635"/>
            <a:ext cx="2087510" cy="3927475"/>
          </a:xfrm>
          <a:prstGeom prst="rect">
            <a:avLst/>
          </a:prstGeom>
        </p:spPr>
        <p:txBody>
          <a:bodyPr anchor="t" rtlCol="false" tIns="0" lIns="0" bIns="0" rIns="0">
            <a:spAutoFit/>
          </a:bodyPr>
          <a:lstStyle/>
          <a:p>
            <a:pPr algn="ctr">
              <a:lnSpc>
                <a:spcPts val="3499"/>
              </a:lnSpc>
            </a:pPr>
            <a:r>
              <a:rPr lang="en-US" sz="2499">
                <a:solidFill>
                  <a:srgbClr val="F58A1F"/>
                </a:solidFill>
                <a:latin typeface="Canva Sans"/>
              </a:rPr>
              <a:t>Australia</a:t>
            </a:r>
          </a:p>
          <a:p>
            <a:pPr algn="ctr">
              <a:lnSpc>
                <a:spcPts val="3499"/>
              </a:lnSpc>
            </a:pPr>
            <a:r>
              <a:rPr lang="en-US" sz="2499">
                <a:solidFill>
                  <a:srgbClr val="000000"/>
                </a:solidFill>
                <a:latin typeface="Canva Sans"/>
              </a:rPr>
              <a:t>Denmark</a:t>
            </a:r>
          </a:p>
          <a:p>
            <a:pPr algn="ctr">
              <a:lnSpc>
                <a:spcPts val="3499"/>
              </a:lnSpc>
            </a:pPr>
            <a:r>
              <a:rPr lang="en-US" sz="2499">
                <a:solidFill>
                  <a:srgbClr val="000000"/>
                </a:solidFill>
                <a:latin typeface="Canva Sans"/>
              </a:rPr>
              <a:t>Germany</a:t>
            </a:r>
          </a:p>
          <a:p>
            <a:pPr algn="ctr">
              <a:lnSpc>
                <a:spcPts val="3499"/>
              </a:lnSpc>
            </a:pPr>
            <a:r>
              <a:rPr lang="en-US" sz="2499">
                <a:solidFill>
                  <a:srgbClr val="F58A1F"/>
                </a:solidFill>
                <a:latin typeface="Canva Sans"/>
              </a:rPr>
              <a:t>Hungary</a:t>
            </a:r>
          </a:p>
          <a:p>
            <a:pPr algn="ctr">
              <a:lnSpc>
                <a:spcPts val="3499"/>
              </a:lnSpc>
            </a:pPr>
            <a:r>
              <a:rPr lang="en-US" sz="2499">
                <a:solidFill>
                  <a:srgbClr val="000000"/>
                </a:solidFill>
                <a:latin typeface="Canva Sans"/>
              </a:rPr>
              <a:t>Estonia</a:t>
            </a:r>
          </a:p>
          <a:p>
            <a:pPr algn="ctr">
              <a:lnSpc>
                <a:spcPts val="3499"/>
              </a:lnSpc>
            </a:pPr>
            <a:r>
              <a:rPr lang="en-US" sz="2499">
                <a:solidFill>
                  <a:srgbClr val="000000"/>
                </a:solidFill>
                <a:latin typeface="Canva Sans"/>
              </a:rPr>
              <a:t>Iceland </a:t>
            </a:r>
          </a:p>
          <a:p>
            <a:pPr algn="ctr">
              <a:lnSpc>
                <a:spcPts val="3499"/>
              </a:lnSpc>
            </a:pPr>
            <a:r>
              <a:rPr lang="en-US" sz="2499">
                <a:solidFill>
                  <a:srgbClr val="F58A1F"/>
                </a:solidFill>
                <a:latin typeface="Canva Sans"/>
              </a:rPr>
              <a:t>United Kingdom</a:t>
            </a:r>
          </a:p>
          <a:p>
            <a:pPr algn="ctr">
              <a:lnSpc>
                <a:spcPts val="34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7197561">
            <a:off x="-5367866" y="3459299"/>
            <a:ext cx="14008472" cy="7972094"/>
          </a:xfrm>
          <a:custGeom>
            <a:avLst/>
            <a:gdLst/>
            <a:ahLst/>
            <a:cxnLst/>
            <a:rect r="r" b="b" t="t" l="l"/>
            <a:pathLst>
              <a:path h="7972094" w="14008472">
                <a:moveTo>
                  <a:pt x="14008472" y="0"/>
                </a:moveTo>
                <a:lnTo>
                  <a:pt x="0" y="0"/>
                </a:lnTo>
                <a:lnTo>
                  <a:pt x="0" y="7972094"/>
                </a:lnTo>
                <a:lnTo>
                  <a:pt x="14008472" y="7972094"/>
                </a:lnTo>
                <a:lnTo>
                  <a:pt x="14008472"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724801">
            <a:off x="11700056" y="4886878"/>
            <a:ext cx="12173236" cy="6927678"/>
          </a:xfrm>
          <a:custGeom>
            <a:avLst/>
            <a:gdLst/>
            <a:ahLst/>
            <a:cxnLst/>
            <a:rect r="r" b="b" t="t" l="l"/>
            <a:pathLst>
              <a:path h="6927678" w="12173236">
                <a:moveTo>
                  <a:pt x="0" y="0"/>
                </a:moveTo>
                <a:lnTo>
                  <a:pt x="12173235" y="0"/>
                </a:lnTo>
                <a:lnTo>
                  <a:pt x="12173235" y="6927678"/>
                </a:lnTo>
                <a:lnTo>
                  <a:pt x="0" y="6927678"/>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36370" y="6849386"/>
            <a:ext cx="15622930" cy="3437614"/>
          </a:xfrm>
          <a:custGeom>
            <a:avLst/>
            <a:gdLst/>
            <a:ahLst/>
            <a:cxnLst/>
            <a:rect r="r" b="b" t="t" l="l"/>
            <a:pathLst>
              <a:path h="3437614" w="15622930">
                <a:moveTo>
                  <a:pt x="0" y="0"/>
                </a:moveTo>
                <a:lnTo>
                  <a:pt x="15622930" y="0"/>
                </a:lnTo>
                <a:lnTo>
                  <a:pt x="15622930" y="3437614"/>
                </a:lnTo>
                <a:lnTo>
                  <a:pt x="0" y="3437614"/>
                </a:lnTo>
                <a:lnTo>
                  <a:pt x="0" y="0"/>
                </a:lnTo>
                <a:close/>
              </a:path>
            </a:pathLst>
          </a:custGeom>
          <a:blipFill>
            <a:blip r:embed="rId7">
              <a:alphaModFix amt="73000"/>
            </a:blip>
            <a:stretch>
              <a:fillRect l="-2086" t="-2024" r="0" b="-32521"/>
            </a:stretch>
          </a:blipFill>
        </p:spPr>
      </p:sp>
      <p:grpSp>
        <p:nvGrpSpPr>
          <p:cNvPr name="Group 5" id="5"/>
          <p:cNvGrpSpPr/>
          <p:nvPr/>
        </p:nvGrpSpPr>
        <p:grpSpPr>
          <a:xfrm rot="0">
            <a:off x="442711" y="534129"/>
            <a:ext cx="17845289" cy="1288604"/>
            <a:chOff x="0" y="0"/>
            <a:chExt cx="23793719" cy="1718139"/>
          </a:xfrm>
        </p:grpSpPr>
        <p:sp>
          <p:nvSpPr>
            <p:cNvPr name="TextBox 6" id="6"/>
            <p:cNvSpPr txBox="true"/>
            <p:nvPr/>
          </p:nvSpPr>
          <p:spPr>
            <a:xfrm rot="0">
              <a:off x="0" y="1192994"/>
              <a:ext cx="23793719" cy="525145"/>
            </a:xfrm>
            <a:prstGeom prst="rect">
              <a:avLst/>
            </a:prstGeom>
          </p:spPr>
          <p:txBody>
            <a:bodyPr anchor="t" rtlCol="false" tIns="0" lIns="0" bIns="0" rIns="0">
              <a:spAutoFit/>
            </a:bodyPr>
            <a:lstStyle/>
            <a:p>
              <a:pPr algn="l">
                <a:lnSpc>
                  <a:spcPts val="3359"/>
                </a:lnSpc>
              </a:pPr>
            </a:p>
          </p:txBody>
        </p:sp>
        <p:sp>
          <p:nvSpPr>
            <p:cNvPr name="TextBox 7" id="7"/>
            <p:cNvSpPr txBox="true"/>
            <p:nvPr/>
          </p:nvSpPr>
          <p:spPr>
            <a:xfrm rot="0">
              <a:off x="0" y="-9525"/>
              <a:ext cx="23793719" cy="1025525"/>
            </a:xfrm>
            <a:prstGeom prst="rect">
              <a:avLst/>
            </a:prstGeom>
          </p:spPr>
          <p:txBody>
            <a:bodyPr anchor="t" rtlCol="false" tIns="0" lIns="0" bIns="0" rIns="0">
              <a:spAutoFit/>
            </a:bodyPr>
            <a:lstStyle/>
            <a:p>
              <a:pPr algn="l">
                <a:lnSpc>
                  <a:spcPts val="6000"/>
                </a:lnSpc>
              </a:pPr>
              <a:r>
                <a:rPr lang="en-US" sz="5000">
                  <a:solidFill>
                    <a:srgbClr val="000000"/>
                  </a:solidFill>
                  <a:latin typeface="TT Firs Neue"/>
                </a:rPr>
                <a:t>Combating low birth rate</a:t>
              </a:r>
            </a:p>
          </p:txBody>
        </p:sp>
      </p:grpSp>
      <p:sp>
        <p:nvSpPr>
          <p:cNvPr name="TextBox 8" id="8"/>
          <p:cNvSpPr txBox="true"/>
          <p:nvPr/>
        </p:nvSpPr>
        <p:spPr>
          <a:xfrm rot="0">
            <a:off x="0" y="1774190"/>
            <a:ext cx="18288000" cy="9621520"/>
          </a:xfrm>
          <a:prstGeom prst="rect">
            <a:avLst/>
          </a:prstGeom>
        </p:spPr>
        <p:txBody>
          <a:bodyPr anchor="t" rtlCol="false" tIns="0" lIns="0" bIns="0" rIns="0">
            <a:spAutoFit/>
          </a:bodyPr>
          <a:lstStyle/>
          <a:p>
            <a:pPr algn="l" marL="496569" indent="-248284" lvl="1">
              <a:lnSpc>
                <a:spcPts val="3219"/>
              </a:lnSpc>
              <a:buFont typeface="Arial"/>
              <a:buChar char="•"/>
            </a:pPr>
            <a:r>
              <a:rPr lang="en-US" sz="2299">
                <a:solidFill>
                  <a:srgbClr val="000000"/>
                </a:solidFill>
                <a:latin typeface="Canva Sans"/>
              </a:rPr>
              <a:t>The Tainan government held its first singles event in 2019 in an attempt to facilitate more relationships — and, hopefully, more births down the line.</a:t>
            </a:r>
          </a:p>
          <a:p>
            <a:pPr algn="l" marL="496569" indent="-248284" lvl="1">
              <a:lnSpc>
                <a:spcPts val="3219"/>
              </a:lnSpc>
              <a:buFont typeface="Arial"/>
              <a:buChar char="•"/>
            </a:pPr>
            <a:r>
              <a:rPr lang="en-US" sz="2299">
                <a:solidFill>
                  <a:srgbClr val="000000"/>
                </a:solidFill>
                <a:latin typeface="Canva Sans"/>
              </a:rPr>
              <a:t>In Japan, Prime Minister Fumio Kishida has warned that the low birthrate of 1.26 must be addressed immediately and risks rendering society unable to function. In April, the country launched an agency dedicated to new measures supporting families with young children.</a:t>
            </a:r>
          </a:p>
          <a:p>
            <a:pPr algn="l" marL="496569" indent="-248284" lvl="1">
              <a:lnSpc>
                <a:spcPts val="3219"/>
              </a:lnSpc>
              <a:buFont typeface="Arial"/>
              <a:buChar char="•"/>
            </a:pPr>
            <a:r>
              <a:rPr lang="en-US" sz="2299">
                <a:solidFill>
                  <a:srgbClr val="000000"/>
                </a:solidFill>
                <a:latin typeface="Canva Sans"/>
              </a:rPr>
              <a:t>In 2021, Taiwan increased the amount of pay that new parents can receive during maternity or paternity leave to 80% of their salaries, up from 60%.</a:t>
            </a:r>
          </a:p>
          <a:p>
            <a:pPr algn="l" marL="496569" indent="-248284" lvl="1">
              <a:lnSpc>
                <a:spcPts val="3219"/>
              </a:lnSpc>
              <a:buFont typeface="Arial"/>
              <a:buChar char="•"/>
            </a:pPr>
            <a:r>
              <a:rPr lang="en-US" sz="2299">
                <a:solidFill>
                  <a:srgbClr val="000000"/>
                </a:solidFill>
                <a:latin typeface="Canva Sans"/>
              </a:rPr>
              <a:t> Russia began offering a one-time sum of about $7,000 to families with more than two kids, while Italy and Greece have experimented with per-child “baby bonuses.” In 2019, Hungary introduced a loan of around $30,000 to newlyweds. If they have three children, the loan is forgiven.</a:t>
            </a:r>
          </a:p>
          <a:p>
            <a:pPr algn="l" marL="496569" indent="-248284" lvl="1">
              <a:lnSpc>
                <a:spcPts val="3219"/>
              </a:lnSpc>
              <a:buFont typeface="Arial"/>
              <a:buChar char="•"/>
            </a:pPr>
            <a:r>
              <a:rPr lang="en-US" sz="2299">
                <a:solidFill>
                  <a:srgbClr val="000000"/>
                </a:solidFill>
                <a:latin typeface="Canva Sans"/>
              </a:rPr>
              <a:t>In Iran, where the government in the 1990s made birth control cheap or free in an effort to curb population growth, authorities are now cracking down on abortion and contraception as part of a drive to boost births.</a:t>
            </a:r>
          </a:p>
          <a:p>
            <a:pPr algn="ctr">
              <a:lnSpc>
                <a:spcPts val="2940"/>
              </a:lnSpc>
            </a:pPr>
          </a:p>
          <a:p>
            <a:pPr algn="ctr">
              <a:lnSpc>
                <a:spcPts val="2940"/>
              </a:lnSpc>
            </a:pPr>
          </a:p>
          <a:p>
            <a:pPr algn="ctr">
              <a:lnSpc>
                <a:spcPts val="2940"/>
              </a:lnSpc>
            </a:pPr>
          </a:p>
          <a:p>
            <a:pPr algn="ctr">
              <a:lnSpc>
                <a:spcPts val="2940"/>
              </a:lnSpc>
            </a:pPr>
          </a:p>
          <a:p>
            <a:pPr algn="ctr">
              <a:lnSpc>
                <a:spcPts val="2940"/>
              </a:lnSpc>
            </a:pPr>
          </a:p>
          <a:p>
            <a:pPr algn="ctr">
              <a:lnSpc>
                <a:spcPts val="2940"/>
              </a:lnSpc>
            </a:pPr>
          </a:p>
          <a:p>
            <a:pPr algn="ctr">
              <a:lnSpc>
                <a:spcPts val="2940"/>
              </a:lnSpc>
            </a:pPr>
          </a:p>
          <a:p>
            <a:pPr algn="ctr">
              <a:lnSpc>
                <a:spcPts val="2940"/>
              </a:lnSpc>
            </a:pPr>
          </a:p>
          <a:p>
            <a:pPr algn="ctr">
              <a:lnSpc>
                <a:spcPts val="2940"/>
              </a:lnSpc>
            </a:pPr>
          </a:p>
          <a:p>
            <a:pPr algn="ctr">
              <a:lnSpc>
                <a:spcPts val="2940"/>
              </a:lnSpc>
            </a:pPr>
          </a:p>
          <a:p>
            <a:pPr algn="ctr">
              <a:lnSpc>
                <a:spcPts val="2940"/>
              </a:lnSpc>
            </a:pPr>
          </a:p>
          <a:p>
            <a:pPr algn="ctr">
              <a:lnSpc>
                <a:spcPts val="2940"/>
              </a:lnSpc>
            </a:pPr>
          </a:p>
          <a:p>
            <a:pPr algn="ctr">
              <a:lnSpc>
                <a:spcPts val="294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412591">
            <a:off x="2658032" y="7595992"/>
            <a:ext cx="8032012" cy="4570945"/>
          </a:xfrm>
          <a:custGeom>
            <a:avLst/>
            <a:gdLst/>
            <a:ahLst/>
            <a:cxnLst/>
            <a:rect r="r" b="b" t="t" l="l"/>
            <a:pathLst>
              <a:path h="4570945" w="8032012">
                <a:moveTo>
                  <a:pt x="8032013" y="0"/>
                </a:moveTo>
                <a:lnTo>
                  <a:pt x="0" y="0"/>
                </a:lnTo>
                <a:lnTo>
                  <a:pt x="0" y="4570945"/>
                </a:lnTo>
                <a:lnTo>
                  <a:pt x="8032013" y="4570945"/>
                </a:lnTo>
                <a:lnTo>
                  <a:pt x="8032013"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022125">
            <a:off x="4018837" y="-3526560"/>
            <a:ext cx="9318325" cy="5302974"/>
          </a:xfrm>
          <a:custGeom>
            <a:avLst/>
            <a:gdLst/>
            <a:ahLst/>
            <a:cxnLst/>
            <a:rect r="r" b="b" t="t" l="l"/>
            <a:pathLst>
              <a:path h="5302974" w="9318325">
                <a:moveTo>
                  <a:pt x="0" y="0"/>
                </a:moveTo>
                <a:lnTo>
                  <a:pt x="9318325" y="0"/>
                </a:lnTo>
                <a:lnTo>
                  <a:pt x="9318325" y="5302975"/>
                </a:lnTo>
                <a:lnTo>
                  <a:pt x="0" y="5302975"/>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969307" y="1698512"/>
            <a:ext cx="16349386" cy="8030857"/>
          </a:xfrm>
          <a:prstGeom prst="rect">
            <a:avLst/>
          </a:prstGeom>
        </p:spPr>
        <p:txBody>
          <a:bodyPr anchor="t" rtlCol="false" tIns="0" lIns="0" bIns="0" rIns="0">
            <a:spAutoFit/>
          </a:bodyPr>
          <a:lstStyle/>
          <a:p>
            <a:pPr algn="ctr">
              <a:lnSpc>
                <a:spcPts val="3807"/>
              </a:lnSpc>
              <a:spcBef>
                <a:spcPct val="0"/>
              </a:spcBef>
            </a:pPr>
            <a:r>
              <a:rPr lang="en-US" sz="2719">
                <a:solidFill>
                  <a:srgbClr val="000000"/>
                </a:solidFill>
                <a:latin typeface="Inter"/>
              </a:rPr>
              <a:t>Key findings </a:t>
            </a:r>
          </a:p>
          <a:p>
            <a:pPr algn="ctr">
              <a:lnSpc>
                <a:spcPts val="3807"/>
              </a:lnSpc>
              <a:spcBef>
                <a:spcPct val="0"/>
              </a:spcBef>
            </a:pPr>
          </a:p>
          <a:p>
            <a:pPr algn="ctr">
              <a:lnSpc>
                <a:spcPts val="3807"/>
              </a:lnSpc>
              <a:spcBef>
                <a:spcPct val="0"/>
              </a:spcBef>
            </a:pPr>
            <a:r>
              <a:rPr lang="en-US" sz="2719">
                <a:solidFill>
                  <a:srgbClr val="000000"/>
                </a:solidFill>
                <a:latin typeface="Inter"/>
              </a:rPr>
              <a:t>    Cost is a factor for some parents who aren’t having more kids. Around 1 in 5 parents of minors who don’t plan to have more kids (22%) say it’s because the overall cost of raising another child is too high. This is true for 30% of millennial parents who don’t plan to have more children, according to the survey.</a:t>
            </a:r>
          </a:p>
          <a:p>
            <a:pPr algn="ctr">
              <a:lnSpc>
                <a:spcPts val="3807"/>
              </a:lnSpc>
              <a:spcBef>
                <a:spcPct val="0"/>
              </a:spcBef>
            </a:pPr>
          </a:p>
          <a:p>
            <a:pPr algn="ctr">
              <a:lnSpc>
                <a:spcPts val="3807"/>
              </a:lnSpc>
              <a:spcBef>
                <a:spcPct val="0"/>
              </a:spcBef>
            </a:pPr>
            <a:r>
              <a:rPr lang="en-US" sz="2719">
                <a:solidFill>
                  <a:srgbClr val="000000"/>
                </a:solidFill>
                <a:latin typeface="Inter"/>
              </a:rPr>
              <a:t>    Non-parents also cite costs as a reason for opting out. Nearly a third of Americans under age 60 who aren’t parents (31%) say they don’t plan to have kids because the overall cost of raising a child is too high. This includes 38% of millennials who don’t have or plan to have kids, the survey found.</a:t>
            </a:r>
          </a:p>
          <a:p>
            <a:pPr algn="ctr">
              <a:lnSpc>
                <a:spcPts val="3807"/>
              </a:lnSpc>
              <a:spcBef>
                <a:spcPct val="0"/>
              </a:spcBef>
            </a:pPr>
          </a:p>
          <a:p>
            <a:pPr algn="ctr">
              <a:lnSpc>
                <a:spcPts val="3807"/>
              </a:lnSpc>
              <a:spcBef>
                <a:spcPct val="0"/>
              </a:spcBef>
            </a:pPr>
            <a:r>
              <a:rPr lang="en-US" sz="2719">
                <a:solidFill>
                  <a:srgbClr val="000000"/>
                </a:solidFill>
                <a:latin typeface="Inter"/>
              </a:rPr>
              <a:t>    Child care is a major cost consideration in the early years of raising a child. Americans who pay for full-time child care report a monthly cost of $631, on average, per child, but 21% are paying more than $1,000 a month per child, according to the survey.</a:t>
            </a:r>
          </a:p>
          <a:p>
            <a:pPr algn="ctr">
              <a:lnSpc>
                <a:spcPts val="3807"/>
              </a:lnSpc>
              <a:spcBef>
                <a:spcPct val="0"/>
              </a:spcBef>
            </a:pPr>
          </a:p>
          <a:p>
            <a:pPr algn="ctr">
              <a:lnSpc>
                <a:spcPts val="3807"/>
              </a:lnSpc>
              <a:spcBef>
                <a:spcPct val="0"/>
              </a:spcBef>
            </a:pPr>
            <a:r>
              <a:rPr lang="en-US" sz="2719">
                <a:solidFill>
                  <a:srgbClr val="000000"/>
                </a:solidFill>
                <a:latin typeface="Inter"/>
              </a:rPr>
              <a:t>    Child care costs can be stressful. The survey found that 1 in 5 parents of children under age 18 (20%) say the cost of child care is their biggest financial stressor.</a:t>
            </a:r>
          </a:p>
        </p:txBody>
      </p:sp>
      <p:sp>
        <p:nvSpPr>
          <p:cNvPr name="TextBox 5" id="5"/>
          <p:cNvSpPr txBox="true"/>
          <p:nvPr/>
        </p:nvSpPr>
        <p:spPr>
          <a:xfrm rot="0">
            <a:off x="1787238" y="537527"/>
            <a:ext cx="488680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The Harris Poll </a:t>
            </a:r>
          </a:p>
        </p:txBody>
      </p:sp>
      <p:sp>
        <p:nvSpPr>
          <p:cNvPr name="TextBox 6" id="6"/>
          <p:cNvSpPr txBox="true"/>
          <p:nvPr/>
        </p:nvSpPr>
        <p:spPr>
          <a:xfrm rot="0">
            <a:off x="6641206" y="848043"/>
            <a:ext cx="4886801" cy="323214"/>
          </a:xfrm>
          <a:prstGeom prst="rect">
            <a:avLst/>
          </a:prstGeom>
        </p:spPr>
        <p:txBody>
          <a:bodyPr anchor="t" rtlCol="false" tIns="0" lIns="0" bIns="0" rIns="0">
            <a:spAutoFit/>
          </a:bodyPr>
          <a:lstStyle/>
          <a:p>
            <a:pPr algn="ctr">
              <a:lnSpc>
                <a:spcPts val="2660"/>
              </a:lnSpc>
            </a:pPr>
            <a:r>
              <a:rPr lang="en-US" sz="1900">
                <a:solidFill>
                  <a:srgbClr val="000000"/>
                </a:solidFill>
                <a:latin typeface="Canva Sans"/>
              </a:rPr>
              <a:t>conducted on Dec. 14-18,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DAGHN99_9Dc</dc:identifier>
  <dcterms:modified xsi:type="dcterms:W3CDTF">2011-08-01T06:04:30Z</dcterms:modified>
  <cp:revision>1</cp:revision>
  <dc:title>June 2024</dc:title>
</cp:coreProperties>
</file>